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6"/>
  </p:notesMasterIdLst>
  <p:sldIdLst>
    <p:sldId id="256" r:id="rId2"/>
    <p:sldId id="589" r:id="rId3"/>
    <p:sldId id="2702" r:id="rId4"/>
    <p:sldId id="2708" r:id="rId5"/>
    <p:sldId id="2709" r:id="rId6"/>
    <p:sldId id="2710" r:id="rId7"/>
    <p:sldId id="416" r:id="rId8"/>
    <p:sldId id="417" r:id="rId9"/>
    <p:sldId id="2676" r:id="rId10"/>
    <p:sldId id="2677" r:id="rId11"/>
    <p:sldId id="2678" r:id="rId12"/>
    <p:sldId id="260" r:id="rId13"/>
    <p:sldId id="802" r:id="rId14"/>
    <p:sldId id="683" r:id="rId15"/>
    <p:sldId id="2680" r:id="rId16"/>
    <p:sldId id="590" r:id="rId17"/>
    <p:sldId id="2681" r:id="rId18"/>
    <p:sldId id="2682" r:id="rId19"/>
    <p:sldId id="2683" r:id="rId20"/>
    <p:sldId id="2684" r:id="rId21"/>
    <p:sldId id="2685" r:id="rId22"/>
    <p:sldId id="2686" r:id="rId23"/>
    <p:sldId id="2687" r:id="rId24"/>
    <p:sldId id="2703" r:id="rId25"/>
    <p:sldId id="2704" r:id="rId26"/>
    <p:sldId id="2705" r:id="rId27"/>
    <p:sldId id="492" r:id="rId28"/>
    <p:sldId id="684" r:id="rId29"/>
    <p:sldId id="453" r:id="rId30"/>
    <p:sldId id="473" r:id="rId31"/>
    <p:sldId id="474" r:id="rId32"/>
    <p:sldId id="454" r:id="rId33"/>
    <p:sldId id="455" r:id="rId34"/>
    <p:sldId id="703" r:id="rId35"/>
    <p:sldId id="496" r:id="rId36"/>
    <p:sldId id="261" r:id="rId37"/>
    <p:sldId id="685" r:id="rId38"/>
    <p:sldId id="493" r:id="rId39"/>
    <p:sldId id="419" r:id="rId40"/>
    <p:sldId id="420" r:id="rId41"/>
    <p:sldId id="495" r:id="rId42"/>
    <p:sldId id="680" r:id="rId43"/>
    <p:sldId id="497" r:id="rId44"/>
    <p:sldId id="498" r:id="rId45"/>
    <p:sldId id="477" r:id="rId46"/>
    <p:sldId id="436" r:id="rId47"/>
    <p:sldId id="444" r:id="rId48"/>
    <p:sldId id="699" r:id="rId49"/>
    <p:sldId id="681" r:id="rId50"/>
    <p:sldId id="461" r:id="rId51"/>
    <p:sldId id="462" r:id="rId52"/>
    <p:sldId id="506" r:id="rId53"/>
    <p:sldId id="464" r:id="rId54"/>
    <p:sldId id="480" r:id="rId55"/>
    <p:sldId id="481" r:id="rId56"/>
    <p:sldId id="465" r:id="rId57"/>
    <p:sldId id="423" r:id="rId58"/>
    <p:sldId id="424" r:id="rId59"/>
    <p:sldId id="482" r:id="rId60"/>
    <p:sldId id="2688" r:id="rId61"/>
    <p:sldId id="502" r:id="rId62"/>
    <p:sldId id="504" r:id="rId63"/>
    <p:sldId id="505" r:id="rId64"/>
    <p:sldId id="503" r:id="rId65"/>
    <p:sldId id="805" r:id="rId66"/>
    <p:sldId id="2689" r:id="rId67"/>
    <p:sldId id="2690" r:id="rId68"/>
    <p:sldId id="307" r:id="rId69"/>
    <p:sldId id="2662" r:id="rId70"/>
    <p:sldId id="2715" r:id="rId71"/>
    <p:sldId id="2718" r:id="rId72"/>
    <p:sldId id="2719" r:id="rId73"/>
    <p:sldId id="2720" r:id="rId74"/>
    <p:sldId id="2717" r:id="rId75"/>
    <p:sldId id="2663" r:id="rId76"/>
    <p:sldId id="779" r:id="rId77"/>
    <p:sldId id="306" r:id="rId78"/>
    <p:sldId id="2672" r:id="rId79"/>
    <p:sldId id="2691" r:id="rId80"/>
    <p:sldId id="2692" r:id="rId81"/>
    <p:sldId id="2693" r:id="rId82"/>
    <p:sldId id="803" r:id="rId83"/>
    <p:sldId id="2700" r:id="rId84"/>
    <p:sldId id="592" r:id="rId85"/>
    <p:sldId id="707" r:id="rId86"/>
    <p:sldId id="708" r:id="rId87"/>
    <p:sldId id="593" r:id="rId88"/>
    <p:sldId id="302" r:id="rId89"/>
    <p:sldId id="2669" r:id="rId90"/>
    <p:sldId id="594" r:id="rId91"/>
    <p:sldId id="595" r:id="rId92"/>
    <p:sldId id="596" r:id="rId93"/>
    <p:sldId id="597" r:id="rId94"/>
    <p:sldId id="598" r:id="rId95"/>
    <p:sldId id="599" r:id="rId96"/>
    <p:sldId id="709" r:id="rId97"/>
    <p:sldId id="710" r:id="rId98"/>
    <p:sldId id="601" r:id="rId99"/>
    <p:sldId id="689" r:id="rId100"/>
    <p:sldId id="696" r:id="rId101"/>
    <p:sldId id="711" r:id="rId102"/>
    <p:sldId id="258" r:id="rId103"/>
    <p:sldId id="2713" r:id="rId104"/>
    <p:sldId id="780" r:id="rId105"/>
    <p:sldId id="303" r:id="rId106"/>
    <p:sldId id="534" r:id="rId107"/>
    <p:sldId id="536" r:id="rId108"/>
    <p:sldId id="2699" r:id="rId109"/>
    <p:sldId id="537" r:id="rId110"/>
    <p:sldId id="581" r:id="rId111"/>
    <p:sldId id="538" r:id="rId112"/>
    <p:sldId id="539" r:id="rId113"/>
    <p:sldId id="579" r:id="rId114"/>
    <p:sldId id="540" r:id="rId115"/>
    <p:sldId id="543" r:id="rId116"/>
    <p:sldId id="541" r:id="rId117"/>
    <p:sldId id="580" r:id="rId118"/>
    <p:sldId id="582" r:id="rId119"/>
    <p:sldId id="542" r:id="rId120"/>
    <p:sldId id="2714" r:id="rId121"/>
    <p:sldId id="561" r:id="rId122"/>
    <p:sldId id="573" r:id="rId123"/>
    <p:sldId id="718" r:id="rId124"/>
    <p:sldId id="634" r:id="rId125"/>
    <p:sldId id="719" r:id="rId126"/>
    <p:sldId id="575" r:id="rId127"/>
    <p:sldId id="636" r:id="rId128"/>
    <p:sldId id="637" r:id="rId129"/>
    <p:sldId id="720" r:id="rId130"/>
    <p:sldId id="721" r:id="rId131"/>
    <p:sldId id="499" r:id="rId132"/>
    <p:sldId id="701" r:id="rId133"/>
    <p:sldId id="722" r:id="rId134"/>
    <p:sldId id="2711" r:id="rId135"/>
    <p:sldId id="723" r:id="rId136"/>
    <p:sldId id="724" r:id="rId137"/>
    <p:sldId id="725" r:id="rId138"/>
    <p:sldId id="587" r:id="rId139"/>
    <p:sldId id="658" r:id="rId140"/>
    <p:sldId id="588" r:id="rId141"/>
    <p:sldId id="616" r:id="rId142"/>
    <p:sldId id="622" r:id="rId143"/>
    <p:sldId id="628" r:id="rId144"/>
    <p:sldId id="678" r:id="rId145"/>
    <p:sldId id="679" r:id="rId146"/>
    <p:sldId id="717" r:id="rId147"/>
    <p:sldId id="2712" r:id="rId148"/>
    <p:sldId id="641" r:id="rId149"/>
    <p:sldId id="642" r:id="rId150"/>
    <p:sldId id="257" r:id="rId151"/>
    <p:sldId id="644" r:id="rId152"/>
    <p:sldId id="2673" r:id="rId153"/>
    <p:sldId id="645" r:id="rId154"/>
    <p:sldId id="728" r:id="rId155"/>
    <p:sldId id="732" r:id="rId156"/>
    <p:sldId id="2721" r:id="rId157"/>
    <p:sldId id="2722" r:id="rId158"/>
    <p:sldId id="2723" r:id="rId159"/>
    <p:sldId id="2724" r:id="rId160"/>
    <p:sldId id="2725" r:id="rId161"/>
    <p:sldId id="2726" r:id="rId162"/>
    <p:sldId id="2727" r:id="rId163"/>
    <p:sldId id="2728" r:id="rId164"/>
    <p:sldId id="2729" r:id="rId165"/>
    <p:sldId id="2730" r:id="rId166"/>
    <p:sldId id="2731" r:id="rId167"/>
    <p:sldId id="2732" r:id="rId168"/>
    <p:sldId id="2733" r:id="rId169"/>
    <p:sldId id="2734" r:id="rId170"/>
    <p:sldId id="2737" r:id="rId171"/>
    <p:sldId id="2743" r:id="rId172"/>
    <p:sldId id="2738" r:id="rId173"/>
    <p:sldId id="2739" r:id="rId174"/>
    <p:sldId id="2740" r:id="rId175"/>
    <p:sldId id="2741" r:id="rId176"/>
    <p:sldId id="2742" r:id="rId177"/>
    <p:sldId id="643" r:id="rId178"/>
    <p:sldId id="646" r:id="rId179"/>
    <p:sldId id="647" r:id="rId180"/>
    <p:sldId id="2736" r:id="rId181"/>
    <p:sldId id="653" r:id="rId182"/>
    <p:sldId id="654" r:id="rId183"/>
    <p:sldId id="655" r:id="rId184"/>
    <p:sldId id="741" r:id="rId185"/>
    <p:sldId id="744" r:id="rId186"/>
    <p:sldId id="745" r:id="rId187"/>
    <p:sldId id="746" r:id="rId188"/>
    <p:sldId id="747" r:id="rId189"/>
    <p:sldId id="748" r:id="rId190"/>
    <p:sldId id="2653" r:id="rId191"/>
    <p:sldId id="2655" r:id="rId192"/>
    <p:sldId id="2656" r:id="rId193"/>
    <p:sldId id="2657" r:id="rId194"/>
    <p:sldId id="2658" r:id="rId195"/>
    <p:sldId id="2654" r:id="rId196"/>
    <p:sldId id="2660" r:id="rId197"/>
    <p:sldId id="2661" r:id="rId198"/>
    <p:sldId id="2659" r:id="rId199"/>
    <p:sldId id="2652" r:id="rId200"/>
    <p:sldId id="743" r:id="rId201"/>
    <p:sldId id="268" r:id="rId202"/>
    <p:sldId id="750" r:id="rId203"/>
    <p:sldId id="754" r:id="rId204"/>
    <p:sldId id="755" r:id="rId205"/>
    <p:sldId id="751" r:id="rId206"/>
    <p:sldId id="752" r:id="rId207"/>
    <p:sldId id="2694" r:id="rId208"/>
    <p:sldId id="2695" r:id="rId209"/>
    <p:sldId id="771" r:id="rId210"/>
    <p:sldId id="2647" r:id="rId211"/>
    <p:sldId id="2648" r:id="rId212"/>
    <p:sldId id="2649" r:id="rId213"/>
    <p:sldId id="767" r:id="rId214"/>
    <p:sldId id="768" r:id="rId215"/>
    <p:sldId id="769" r:id="rId216"/>
    <p:sldId id="770" r:id="rId217"/>
    <p:sldId id="772" r:id="rId218"/>
    <p:sldId id="793" r:id="rId219"/>
    <p:sldId id="991" r:id="rId220"/>
    <p:sldId id="2650" r:id="rId221"/>
    <p:sldId id="749" r:id="rId222"/>
    <p:sldId id="795" r:id="rId223"/>
    <p:sldId id="794" r:id="rId224"/>
    <p:sldId id="796" r:id="rId225"/>
    <p:sldId id="797" r:id="rId226"/>
    <p:sldId id="659" r:id="rId227"/>
    <p:sldId id="660" r:id="rId228"/>
    <p:sldId id="661" r:id="rId229"/>
    <p:sldId id="662" r:id="rId230"/>
    <p:sldId id="663" r:id="rId231"/>
    <p:sldId id="664" r:id="rId232"/>
    <p:sldId id="665" r:id="rId233"/>
    <p:sldId id="666" r:id="rId234"/>
    <p:sldId id="667" r:id="rId235"/>
    <p:sldId id="668" r:id="rId236"/>
    <p:sldId id="669" r:id="rId237"/>
    <p:sldId id="670" r:id="rId238"/>
    <p:sldId id="671" r:id="rId239"/>
    <p:sldId id="672" r:id="rId240"/>
    <p:sldId id="673" r:id="rId241"/>
    <p:sldId id="674" r:id="rId242"/>
    <p:sldId id="675" r:id="rId243"/>
    <p:sldId id="676" r:id="rId244"/>
    <p:sldId id="677" r:id="rId245"/>
    <p:sldId id="2664" r:id="rId246"/>
    <p:sldId id="2665" r:id="rId247"/>
    <p:sldId id="2666" r:id="rId248"/>
    <p:sldId id="2667" r:id="rId249"/>
    <p:sldId id="611" r:id="rId250"/>
    <p:sldId id="266" r:id="rId251"/>
    <p:sldId id="612" r:id="rId252"/>
    <p:sldId id="613" r:id="rId253"/>
    <p:sldId id="614" r:id="rId254"/>
    <p:sldId id="615" r:id="rId255"/>
    <p:sldId id="262" r:id="rId256"/>
    <p:sldId id="263" r:id="rId257"/>
    <p:sldId id="264" r:id="rId258"/>
    <p:sldId id="265" r:id="rId259"/>
    <p:sldId id="267" r:id="rId260"/>
    <p:sldId id="269" r:id="rId261"/>
    <p:sldId id="270" r:id="rId262"/>
    <p:sldId id="282" r:id="rId263"/>
    <p:sldId id="271" r:id="rId264"/>
    <p:sldId id="272" r:id="rId265"/>
    <p:sldId id="273" r:id="rId266"/>
    <p:sldId id="274" r:id="rId267"/>
    <p:sldId id="801" r:id="rId268"/>
    <p:sldId id="275" r:id="rId269"/>
    <p:sldId id="276" r:id="rId270"/>
    <p:sldId id="798" r:id="rId271"/>
    <p:sldId id="799" r:id="rId272"/>
    <p:sldId id="800" r:id="rId273"/>
    <p:sldId id="277" r:id="rId274"/>
    <p:sldId id="278" r:id="rId275"/>
    <p:sldId id="279" r:id="rId276"/>
    <p:sldId id="280" r:id="rId277"/>
    <p:sldId id="281" r:id="rId278"/>
    <p:sldId id="283" r:id="rId279"/>
    <p:sldId id="284" r:id="rId280"/>
    <p:sldId id="285" r:id="rId281"/>
    <p:sldId id="286" r:id="rId282"/>
    <p:sldId id="288" r:id="rId283"/>
    <p:sldId id="289" r:id="rId284"/>
    <p:sldId id="727" r:id="rId285"/>
    <p:sldId id="2706" r:id="rId286"/>
    <p:sldId id="2707" r:id="rId287"/>
    <p:sldId id="773" r:id="rId288"/>
    <p:sldId id="774" r:id="rId289"/>
    <p:sldId id="775" r:id="rId290"/>
    <p:sldId id="776" r:id="rId291"/>
    <p:sldId id="2696" r:id="rId292"/>
    <p:sldId id="2697" r:id="rId293"/>
    <p:sldId id="2698" r:id="rId294"/>
    <p:sldId id="2701" r:id="rId2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theme" Target="theme/theme1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notesMaster" Target="notesMasters/notesMaster1.xml"/><Relationship Id="rId300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2.jpg"/><Relationship Id="rId4" Type="http://schemas.openxmlformats.org/officeDocument/2006/relationships/image" Target="../media/image29.png"/><Relationship Id="rId9" Type="http://schemas.openxmlformats.org/officeDocument/2006/relationships/hyperlink" Target="https://icon-library.com/png/838526.html" TargetMode="Externa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mock.html" TargetMode="Externa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/>
              <a:t>atulkahatecdac@gmail.com</a:t>
            </a:r>
          </a:p>
          <a:p>
            <a:r>
              <a:rPr lang="en-IN" noProof="0" dirty="0"/>
              <a:t>https://www.linkedin.com/in/atulkahate/</a:t>
            </a:r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148B1-74C7-7621-FB79-8459191FF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753715"/>
              </p:ext>
            </p:extLst>
          </p:nvPr>
        </p:nvGraphicFramePr>
        <p:xfrm>
          <a:off x="323414" y="840225"/>
          <a:ext cx="11335768" cy="5681923"/>
        </p:xfrm>
        <a:graphic>
          <a:graphicData uri="http://schemas.openxmlformats.org/drawingml/2006/table">
            <a:tbl>
              <a:tblPr/>
              <a:tblGrid>
                <a:gridCol w="1707811">
                  <a:extLst>
                    <a:ext uri="{9D8B030D-6E8A-4147-A177-3AD203B41FA5}">
                      <a16:colId xmlns:a16="http://schemas.microsoft.com/office/drawing/2014/main" val="2184533005"/>
                    </a:ext>
                  </a:extLst>
                </a:gridCol>
                <a:gridCol w="2917704">
                  <a:extLst>
                    <a:ext uri="{9D8B030D-6E8A-4147-A177-3AD203B41FA5}">
                      <a16:colId xmlns:a16="http://schemas.microsoft.com/office/drawing/2014/main" val="1646410808"/>
                    </a:ext>
                  </a:extLst>
                </a:gridCol>
                <a:gridCol w="3189929">
                  <a:extLst>
                    <a:ext uri="{9D8B030D-6E8A-4147-A177-3AD203B41FA5}">
                      <a16:colId xmlns:a16="http://schemas.microsoft.com/office/drawing/2014/main" val="2713551738"/>
                    </a:ext>
                  </a:extLst>
                </a:gridCol>
                <a:gridCol w="3520324">
                  <a:extLst>
                    <a:ext uri="{9D8B030D-6E8A-4147-A177-3AD203B41FA5}">
                      <a16:colId xmlns:a16="http://schemas.microsoft.com/office/drawing/2014/main" val="4068756506"/>
                    </a:ext>
                  </a:extLst>
                </a:gridCol>
              </a:tblGrid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Traditional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Generative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Agentic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612694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Core idea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Rule-based or predictive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that generates new content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that plans, decides, and acts autonomously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91158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Main capability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Classification, prediction, optimization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Text, image, code, audio generation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Goal-oriented decision making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83872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Output type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Labels, scores, decisions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New content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Actions, plans, and outcomes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160277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Creativity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None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 to 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557079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Autonomy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 to 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37675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 handling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Fixed objectives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Responds to prompts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Breaks goals into sub-goals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39832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Learning approach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Supervised / unsupervised ML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Large-scale self-supervised learning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Combines LLMs, tools, 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82274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Interaction style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Predefined inputs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Prompt-based interaction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Continuous interaction loop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48188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Tool usage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Uses tools when prompted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Selects and orchestrates tools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9492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Minimal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Context window based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Short-term and long-term 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09806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Adaptability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70958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Human involvement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328640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Spam filter, recommendation engine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ChatGPT, DALL·E, Stable Diffusion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Auto-GPT, LangGraph agents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425795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Typical use cases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Fraud detection, forecasting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Content creation, coding help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Research, automation, decision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335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626900"/>
              </p:ext>
            </p:extLst>
          </p:nvPr>
        </p:nvGraphicFramePr>
        <p:xfrm>
          <a:off x="502571" y="1486694"/>
          <a:ext cx="11419529" cy="29260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Rate &amp; Abuse Control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E6-76FC-6A15-948E-4FD059C2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Building Blocks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74E150-8913-9D92-F065-D02CD2A6B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059676"/>
              </p:ext>
            </p:extLst>
          </p:nvPr>
        </p:nvGraphicFramePr>
        <p:xfrm>
          <a:off x="883459" y="1424277"/>
          <a:ext cx="10425081" cy="5256504"/>
        </p:xfrm>
        <a:graphic>
          <a:graphicData uri="http://schemas.openxmlformats.org/drawingml/2006/table">
            <a:tbl>
              <a:tblPr/>
              <a:tblGrid>
                <a:gridCol w="2529836">
                  <a:extLst>
                    <a:ext uri="{9D8B030D-6E8A-4147-A177-3AD203B41FA5}">
                      <a16:colId xmlns:a16="http://schemas.microsoft.com/office/drawing/2014/main" val="2350150871"/>
                    </a:ext>
                  </a:extLst>
                </a:gridCol>
                <a:gridCol w="3887945">
                  <a:extLst>
                    <a:ext uri="{9D8B030D-6E8A-4147-A177-3AD203B41FA5}">
                      <a16:colId xmlns:a16="http://schemas.microsoft.com/office/drawing/2014/main" val="1429154243"/>
                    </a:ext>
                  </a:extLst>
                </a:gridCol>
                <a:gridCol w="4007300">
                  <a:extLst>
                    <a:ext uri="{9D8B030D-6E8A-4147-A177-3AD203B41FA5}">
                      <a16:colId xmlns:a16="http://schemas.microsoft.com/office/drawing/2014/main" val="1564754764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Building Block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Purpose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Simple 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16331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Goal / Objective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Defines what the agent must achieve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“Analyze logs and find anomalies”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74287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Planner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Breaks the goal into smaller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Search → parse → analyze → report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83111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Reasoning Engine (LLM)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Thinks, decides, and selects actions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Chooses which step to execute next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41601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Memory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Stores context and past information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Remembers previous findings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5413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Tool Interface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Connects to external tools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Web search, database, code execution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5599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Executor / Action Module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Performs the selected action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Runs a script or API call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674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Feedback Loop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Evaluates results and adjusts plan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Refines steps after errors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2807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Environment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The system the agent interacts with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Files, APIs, web, databases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427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9138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&amp;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5DD0C-7719-424B-6F31-4E8E7836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8DC2-2CE8-DFD5-CF12-A581A05E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System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4D60-9A8E-7F54-8AB4-B7FD6FEB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CECCE-1AE2-32FD-AE53-2BF7505B9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05499"/>
              </p:ext>
            </p:extLst>
          </p:nvPr>
        </p:nvGraphicFramePr>
        <p:xfrm>
          <a:off x="838199" y="1764134"/>
          <a:ext cx="10162521" cy="471442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689945">
                  <a:extLst>
                    <a:ext uri="{9D8B030D-6E8A-4147-A177-3AD203B41FA5}">
                      <a16:colId xmlns:a16="http://schemas.microsoft.com/office/drawing/2014/main" val="3786271346"/>
                    </a:ext>
                  </a:extLst>
                </a:gridCol>
                <a:gridCol w="4182862">
                  <a:extLst>
                    <a:ext uri="{9D8B030D-6E8A-4147-A177-3AD203B41FA5}">
                      <a16:colId xmlns:a16="http://schemas.microsoft.com/office/drawing/2014/main" val="169445420"/>
                    </a:ext>
                  </a:extLst>
                </a:gridCol>
                <a:gridCol w="4289714">
                  <a:extLst>
                    <a:ext uri="{9D8B030D-6E8A-4147-A177-3AD203B41FA5}">
                      <a16:colId xmlns:a16="http://schemas.microsoft.com/office/drawing/2014/main" val="3376992004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Workflows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Agents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118013456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Systems where LLMs and tools are orchestrated through predefined code paths.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Systems where LLMs dynamically direct their own processes and tool usage.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175984807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Control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Human developers define the flow and order of operations.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The LLM decides how to proceed, maintaining control over the process.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064066058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Flexibility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Fixed and predictable; follows preset logic.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Adaptive and dynamic; can change based on context.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961024418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Transparency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Easy to trace since logic is explicitly coded.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trace, since decisions emerge dynamically.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62455648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Error Handling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Anticipated and handled by predefined rules.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Must be handled by the agent itself during execution.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96650585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Use Cases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Standardized pipelines, routine automation, ETL tasks.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Open-ended reasoning, multi-step problem solving, research assistants.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751279859"/>
                  </a:ext>
                </a:extLst>
              </a:tr>
              <a:tr h="831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data pipeline that extracts → transforms → loads data in a fixed sequence.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research assistant agent deciding whether to search, summarize, or calculate depending on the user query.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11029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317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&amp;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B90AD8-23F9-38C4-6F74-0C849757BA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242" y="749867"/>
          <a:ext cx="10624335" cy="5995116"/>
        </p:xfrm>
        <a:graphic>
          <a:graphicData uri="http://schemas.openxmlformats.org/drawingml/2006/table">
            <a:tbl>
              <a:tblPr/>
              <a:tblGrid>
                <a:gridCol w="1921267">
                  <a:extLst>
                    <a:ext uri="{9D8B030D-6E8A-4147-A177-3AD203B41FA5}">
                      <a16:colId xmlns:a16="http://schemas.microsoft.com/office/drawing/2014/main" val="2766182762"/>
                    </a:ext>
                  </a:extLst>
                </a:gridCol>
                <a:gridCol w="4191855">
                  <a:extLst>
                    <a:ext uri="{9D8B030D-6E8A-4147-A177-3AD203B41FA5}">
                      <a16:colId xmlns:a16="http://schemas.microsoft.com/office/drawing/2014/main" val="3187184631"/>
                    </a:ext>
                  </a:extLst>
                </a:gridCol>
                <a:gridCol w="4511213">
                  <a:extLst>
                    <a:ext uri="{9D8B030D-6E8A-4147-A177-3AD203B41FA5}">
                      <a16:colId xmlns:a16="http://schemas.microsoft.com/office/drawing/2014/main" val="1672692565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Aspect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What It Means</a:t>
                      </a:r>
                      <a:endParaRPr lang="en-IN" sz="140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Why It Matters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98378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Tools and Actions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APIs, code execution, DB queries, search, automation tools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Lets agents </a:t>
                      </a:r>
                      <a:r>
                        <a:rPr lang="en-US" sz="1400" i="1"/>
                        <a:t>act</a:t>
                      </a:r>
                      <a:r>
                        <a:rPr lang="en-US" sz="1400"/>
                        <a:t> and produce real outcomes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9434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Memory</a:t>
                      </a:r>
                      <a:endParaRPr lang="en-IN" sz="140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Short-term context + long-term stores (vector DB, embeddings, profiles)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Enables continuity, personalization, multi-step workflows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109608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RAG (Retrieval-Augmented Generation)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Fetching relevant documents/data before answering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Keeps agents grounded in </a:t>
                      </a:r>
                      <a:r>
                        <a:rPr lang="en-US" sz="1400" i="1"/>
                        <a:t>real, current, factual</a:t>
                      </a:r>
                      <a:r>
                        <a:rPr lang="en-US" sz="1400"/>
                        <a:t> information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0125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Reasoning and Planning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Decomposition, multi-step workflows, </a:t>
                      </a:r>
                      <a:r>
                        <a:rPr lang="en-US" sz="1400" dirty="0" err="1"/>
                        <a:t>ToT</a:t>
                      </a:r>
                      <a:r>
                        <a:rPr lang="en-US" sz="1400" dirty="0"/>
                        <a:t>, planning loops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Enables complex problem-solving and reliable task execution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89996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Human-in-the-Loop (HITL)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Human approvals, corrections, oversight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Ensures safety, accuracy, governance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65097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Explainability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Showing intermediate reasoning, tool traces, state graphs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Builds trust, transparency, and debuggability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496944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Observability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Logging, metrics, traces, tool-call history, LangSmith-style monitoring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Critical for debugging, optimization, safety audits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866347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MCP (Model Context Protocol)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Open standard that lets agents use external tools, apps, and data sources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Makes agents interoperable across platforms and ecosystems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153985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Multi-Agent Systems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Multiple specialized agents cooperating (planner, researcher, coder)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Improves performance and parallelization, mirrors human teams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266092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Safety and Guardrails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Policies, permissions, sandboxing, action validation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Prevents harmful, irreversible, or undesired behavior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320467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Autonomy and Feedback Loops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Agents can re-evaluate, retry, or refine their outputs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Produces more accurate &amp; reliable results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35939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Learning and Adaptation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Updating memory, preferences, or strategies over time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Improves personalization and efficiency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25349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Deployment and Integration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Running agents in pipelines, workflows, containers, APIs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Enables real-world production use, scaling, and reliability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645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&amp;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&amp;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1910-AB44-5E92-C450-79AA28BA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Multiagent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1F47-0887-1822-6ABA-E77C42E70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Advantages				Challenges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3ACDDE-E686-1BFD-50C5-A78E8C946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873129"/>
              </p:ext>
            </p:extLst>
          </p:nvPr>
        </p:nvGraphicFramePr>
        <p:xfrm>
          <a:off x="768398" y="2431574"/>
          <a:ext cx="4997208" cy="3139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2072945132"/>
                    </a:ext>
                  </a:extLst>
                </a:gridCol>
                <a:gridCol w="3594779">
                  <a:extLst>
                    <a:ext uri="{9D8B030D-6E8A-4147-A177-3AD203B41FA5}">
                      <a16:colId xmlns:a16="http://schemas.microsoft.com/office/drawing/2014/main" val="2737554603"/>
                    </a:ext>
                  </a:extLst>
                </a:gridCol>
              </a:tblGrid>
              <a:tr h="288027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89548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Collaboration and Specialization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Each agent can be designed to specialize in specific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40452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Parallelism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Perform multiple tasks in simultaneously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0925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Improved 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As the system grows, more agents can be introduced to handle more tasks or distribute the workload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84283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Redundancy and Resilience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Because agents operate independently, failure in one agent does not necessarily compromise the entire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17894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8281A4-57B1-9485-7611-D2650ACC9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238126"/>
              </p:ext>
            </p:extLst>
          </p:nvPr>
        </p:nvGraphicFramePr>
        <p:xfrm>
          <a:off x="6356592" y="2431574"/>
          <a:ext cx="4997208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4941">
                  <a:extLst>
                    <a:ext uri="{9D8B030D-6E8A-4147-A177-3AD203B41FA5}">
                      <a16:colId xmlns:a16="http://schemas.microsoft.com/office/drawing/2014/main" val="2072945132"/>
                    </a:ext>
                  </a:extLst>
                </a:gridCol>
                <a:gridCol w="3452267">
                  <a:extLst>
                    <a:ext uri="{9D8B030D-6E8A-4147-A177-3AD203B41FA5}">
                      <a16:colId xmlns:a16="http://schemas.microsoft.com/office/drawing/2014/main" val="2737554603"/>
                    </a:ext>
                  </a:extLst>
                </a:gridCol>
              </a:tblGrid>
              <a:tr h="288027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89548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Coordination and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Efficient exchange information, Action coordination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40452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Increased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Communication, Coordination, Synchronization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0925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Lower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Increased token usage, More communication between agents slowing down the processing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84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4842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https://api.coingecko.com/api/v3/simple/price?ids=bitcoin&amp;vs_currencies=inr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84B4-C267-F521-ED6C-8736C6C9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Best Practices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54DFD3-1DB5-0F3C-A6C1-B9BC253B9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255193"/>
              </p:ext>
            </p:extLst>
          </p:nvPr>
        </p:nvGraphicFramePr>
        <p:xfrm>
          <a:off x="1091961" y="1825625"/>
          <a:ext cx="10008078" cy="4351337"/>
        </p:xfrm>
        <a:graphic>
          <a:graphicData uri="http://schemas.openxmlformats.org/drawingml/2006/table">
            <a:tbl>
              <a:tblPr/>
              <a:tblGrid>
                <a:gridCol w="2754103">
                  <a:extLst>
                    <a:ext uri="{9D8B030D-6E8A-4147-A177-3AD203B41FA5}">
                      <a16:colId xmlns:a16="http://schemas.microsoft.com/office/drawing/2014/main" val="2628350903"/>
                    </a:ext>
                  </a:extLst>
                </a:gridCol>
                <a:gridCol w="3559878">
                  <a:extLst>
                    <a:ext uri="{9D8B030D-6E8A-4147-A177-3AD203B41FA5}">
                      <a16:colId xmlns:a16="http://schemas.microsoft.com/office/drawing/2014/main" val="3854913596"/>
                    </a:ext>
                  </a:extLst>
                </a:gridCol>
                <a:gridCol w="3694097">
                  <a:extLst>
                    <a:ext uri="{9D8B030D-6E8A-4147-A177-3AD203B41FA5}">
                      <a16:colId xmlns:a16="http://schemas.microsoft.com/office/drawing/2014/main" val="3902052377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Best Practice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What to Do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Why It Matters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60296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Clear goal definition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specific and measurable goals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Prevents vague or wrong actions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841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Controlled autonomy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Limit freedom with rules and guardrails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Avoids unsafe behavior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998783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planning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Separate planning and execution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reliability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087640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Step-by-step actions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 small, verifiable steps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Easier debugging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63738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restriction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only required tools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Reduces risk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1372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 management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Store only relevant information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Prevents context overload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2445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Feedback loops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Evaluate and adjust after each action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Enables self-correction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558042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Detect and recover from failures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robustness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86020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oversight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Allow review or approval points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Ensures safety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32411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Logging and monitoring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Track actions and decisions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Helps auditing and debugging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5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7670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dirty="0"/>
              <a:t>docker run -it --rm  --name n8n  -p 5678:5678  -e GENERIC_TIMEZONE="Asia/Calcutta" -e TZ="Asia/Calcutta"  -e N8N_ENFORCE_SETTINGS_FILE_PERMISSIONS=true  -e N8N_RUNNERS_ENABLED=true -e -v n8n_data:/home/node/.n8n  -v C:/Users/akaha/myfiles:/home/node/.n8n-files docker.n8n.io/n8nio/n8n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/>
              <a:t>-v </a:t>
            </a:r>
            <a:r>
              <a:rPr lang="pt-BR" sz="1400" b="1" dirty="0">
                <a:solidFill>
                  <a:srgbClr val="FF0000"/>
                </a:solidFill>
              </a:rPr>
              <a:t>n8n_data</a:t>
            </a:r>
            <a:r>
              <a:rPr lang="pt-BR" sz="1400" b="1" dirty="0"/>
              <a:t>:/home/node/.n8n</a:t>
            </a:r>
          </a:p>
          <a:p>
            <a:r>
              <a:rPr lang="pt-BR" sz="1400" dirty="0">
                <a:solidFill>
                  <a:srgbClr val="FF0000"/>
                </a:solidFill>
              </a:rPr>
              <a:t>Local directory .n8n_data</a:t>
            </a:r>
            <a:r>
              <a:rPr lang="pt-BR" sz="1400" dirty="0"/>
              <a:t> is mapped do n8n container directory /home/node/.n8n =&gt; n8n keeps its internal data here =&gt; Do not touch</a:t>
            </a:r>
          </a:p>
          <a:p>
            <a:endParaRPr lang="pt-BR" sz="1400" dirty="0"/>
          </a:p>
          <a:p>
            <a:r>
              <a:rPr lang="en-IN" sz="1400" b="1" dirty="0">
                <a:solidFill>
                  <a:srgbClr val="FF0000"/>
                </a:solidFill>
              </a:rPr>
              <a:t>C:/Users/akaha/myfiles</a:t>
            </a:r>
            <a:r>
              <a:rPr lang="en-IN" sz="1400" b="1" dirty="0"/>
              <a:t>:/home/node/.n8n-files</a:t>
            </a:r>
            <a:endParaRPr lang="pt-BR" sz="1400" b="1" dirty="0"/>
          </a:p>
          <a:p>
            <a:r>
              <a:rPr lang="en-GB" sz="1400" dirty="0">
                <a:solidFill>
                  <a:srgbClr val="FF0000"/>
                </a:solidFill>
              </a:rPr>
              <a:t>Local directory c:/Users</a:t>
            </a:r>
            <a:r>
              <a:rPr lang="en-GB" sz="1400" dirty="0"/>
              <a:t>… is mapped to n8n container directory </a:t>
            </a:r>
            <a:r>
              <a:rPr lang="pt-BR" sz="1400" dirty="0"/>
              <a:t>/home/node/.n8n =&gt; Put our CSV/PDF etc files in the local diretcory c:/Users/akaha/myfiles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</a:t>
            </a:r>
            <a:r>
              <a:rPr lang="en-IN" b="1" dirty="0"/>
              <a:t>/home/node/.n8n-files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51523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Run MySQL and n8n as containers in the same network</a:t>
            </a:r>
          </a:p>
          <a:p>
            <a:pPr lvl="1"/>
            <a:r>
              <a:rPr lang="en-GB" dirty="0"/>
              <a:t>docker network create n8n-net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docker run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-e MYSQL_DATABASE=</a:t>
            </a:r>
            <a:r>
              <a:rPr lang="en-GB" dirty="0" err="1"/>
              <a:t>demo_db</a:t>
            </a:r>
            <a:r>
              <a:rPr lang="en-GB" dirty="0"/>
              <a:t> mysql:8.0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docker run -it --rm  --name n8n  --network n8n-net -p 5678:5678  -e GENERIC_TIMEZONE="Asia/Calcutta" -e TZ="Asia/Calcutta"  -e N8N_ENFORCE_SETTINGS_FILE_PERMISSIONS=true  -e N8N_RUNNERS_ENABLED=true </a:t>
            </a:r>
            <a:r>
              <a:rPr lang="pt-BR" dirty="0"/>
              <a:t>-e N8N_BLOCK_FILE_ACCESS_TO_N8N_FILES=false  </a:t>
            </a:r>
            <a:r>
              <a:rPr lang="en-GB" dirty="0"/>
              <a:t>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table in MySQL container</a:t>
            </a:r>
          </a:p>
          <a:p>
            <a:pPr lvl="1"/>
            <a:r>
              <a:rPr lang="en-GB" b="1" dirty="0"/>
              <a:t>docker exec -it </a:t>
            </a:r>
            <a:r>
              <a:rPr lang="en-GB" b="1" dirty="0" err="1"/>
              <a:t>mysql</a:t>
            </a:r>
            <a:r>
              <a:rPr lang="en-GB" b="1" dirty="0"/>
              <a:t> </a:t>
            </a:r>
            <a:r>
              <a:rPr lang="en-GB" b="1" dirty="0" err="1"/>
              <a:t>mysql</a:t>
            </a:r>
            <a:r>
              <a:rPr lang="en-GB" b="1" dirty="0"/>
              <a:t> -u root -p</a:t>
            </a:r>
          </a:p>
          <a:p>
            <a:pPr lvl="1"/>
            <a:r>
              <a:rPr lang="en-GB" i="1" dirty="0"/>
              <a:t>Enter the password as </a:t>
            </a:r>
            <a:r>
              <a:rPr lang="en-GB" b="1" dirty="0" err="1"/>
              <a:t>rootpass</a:t>
            </a:r>
            <a:endParaRPr lang="en-GB" b="1" dirty="0"/>
          </a:p>
          <a:p>
            <a:r>
              <a:rPr lang="en-GB" dirty="0"/>
              <a:t>Create a database, a table, add some data</a:t>
            </a:r>
          </a:p>
          <a:p>
            <a:pPr lvl="1"/>
            <a:r>
              <a:rPr lang="en-GB" b="1" dirty="0"/>
              <a:t>create database n8n;</a:t>
            </a:r>
          </a:p>
          <a:p>
            <a:pPr lvl="1"/>
            <a:r>
              <a:rPr lang="en-GB" b="1" dirty="0"/>
              <a:t>create table orders (</a:t>
            </a:r>
            <a:r>
              <a:rPr lang="en-GB" b="1" dirty="0" err="1"/>
              <a:t>product_name</a:t>
            </a:r>
            <a:r>
              <a:rPr lang="en-GB" b="1" dirty="0"/>
              <a:t> char(50), quantity integer);</a:t>
            </a:r>
          </a:p>
          <a:p>
            <a:r>
              <a:rPr lang="en-GB" dirty="0"/>
              <a:t>Try accessing this table in n8n (Next slide)</a:t>
            </a:r>
          </a:p>
          <a:p>
            <a:r>
              <a:rPr lang="en-GB" dirty="0"/>
              <a:t>In the MySQL connection parameters, specify</a:t>
            </a:r>
          </a:p>
          <a:p>
            <a:pPr lvl="1"/>
            <a:r>
              <a:rPr lang="en-GB" dirty="0"/>
              <a:t>Host: n8n</a:t>
            </a:r>
          </a:p>
          <a:p>
            <a:pPr lvl="1"/>
            <a:r>
              <a:rPr lang="en-GB" dirty="0"/>
              <a:t>Database: n8n</a:t>
            </a:r>
          </a:p>
          <a:p>
            <a:pPr lvl="1"/>
            <a:r>
              <a:rPr lang="en-GB" dirty="0"/>
              <a:t>User: root</a:t>
            </a:r>
          </a:p>
          <a:p>
            <a:pPr lvl="1"/>
            <a:r>
              <a:rPr lang="en-GB" dirty="0"/>
              <a:t>Password: </a:t>
            </a:r>
            <a:r>
              <a:rPr lang="en-GB" dirty="0" err="1"/>
              <a:t>rootpass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343709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IN" dirty="0"/>
              <a:t>Form		AI Agent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IN" sz="1400" dirty="0"/>
          </a:p>
          <a:p>
            <a:r>
              <a:rPr lang="en-GB" sz="1400" dirty="0"/>
              <a:t>You are an IT operations assistant.</a:t>
            </a:r>
          </a:p>
          <a:p>
            <a:r>
              <a:rPr lang="en-GB" sz="1400" dirty="0"/>
              <a:t>Given this request:</a:t>
            </a:r>
          </a:p>
          <a:p>
            <a:r>
              <a:rPr lang="en-GB" sz="1400" dirty="0"/>
              <a:t>{{ $</a:t>
            </a:r>
            <a:r>
              <a:rPr lang="en-GB" sz="1400" dirty="0" err="1"/>
              <a:t>json</a:t>
            </a:r>
            <a:r>
              <a:rPr lang="en-GB" sz="1400" dirty="0"/>
              <a:t>['Problem Description'] }}</a:t>
            </a:r>
          </a:p>
          <a:p>
            <a:endParaRPr lang="en-GB" sz="1400" dirty="0"/>
          </a:p>
          <a:p>
            <a:r>
              <a:rPr lang="en-GB" sz="1400" dirty="0"/>
              <a:t>From this user: {{ $</a:t>
            </a:r>
            <a:r>
              <a:rPr lang="en-GB" sz="1400" dirty="0" err="1"/>
              <a:t>json</a:t>
            </a:r>
            <a:r>
              <a:rPr lang="en-GB" sz="1400" dirty="0"/>
              <a:t>['Your Email'] }}</a:t>
            </a:r>
          </a:p>
          <a:p>
            <a:endParaRPr lang="en-GB" sz="1400" dirty="0"/>
          </a:p>
          <a:p>
            <a:r>
              <a:rPr lang="en-GB" sz="1400" dirty="0"/>
              <a:t>Classify:</a:t>
            </a:r>
          </a:p>
          <a:p>
            <a:pPr marL="342900" indent="-342900">
              <a:buAutoNum type="arabicPeriod"/>
            </a:pPr>
            <a:r>
              <a:rPr lang="en-GB" sz="140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GB" sz="140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GB" sz="1400" dirty="0"/>
              <a:t>Needs human approval? (Yes / No)</a:t>
            </a:r>
          </a:p>
          <a:p>
            <a:endParaRPr lang="en-GB" sz="1400" dirty="0"/>
          </a:p>
          <a:p>
            <a:r>
              <a:rPr lang="en-GB" sz="1400" dirty="0"/>
              <a:t>Respond as JSON containing the following:</a:t>
            </a:r>
          </a:p>
          <a:p>
            <a:r>
              <a:rPr lang="en-GB" sz="1400" dirty="0"/>
              <a:t>User email</a:t>
            </a:r>
          </a:p>
          <a:p>
            <a:r>
              <a:rPr lang="en-GB" sz="1400" dirty="0"/>
              <a:t>Problem</a:t>
            </a:r>
          </a:p>
          <a:p>
            <a:r>
              <a:rPr lang="en-GB" sz="1400" dirty="0"/>
              <a:t>Category</a:t>
            </a:r>
          </a:p>
          <a:p>
            <a:r>
              <a:rPr lang="en-GB" sz="1400" dirty="0"/>
              <a:t>Urgency</a:t>
            </a:r>
          </a:p>
          <a:p>
            <a:r>
              <a:rPr lang="en-GB" sz="140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Discord setup: Separate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transactions.csv in directory C:\Users\akaha\myfiles</a:t>
            </a:r>
          </a:p>
          <a:p>
            <a:r>
              <a:rPr lang="en-GB" dirty="0" err="1"/>
              <a:t>dr,cr,amt,dt</a:t>
            </a:r>
            <a:endParaRPr lang="en-GB" dirty="0"/>
          </a:p>
          <a:p>
            <a:r>
              <a:rPr lang="en-GB" dirty="0"/>
              <a:t>1,2,100000,2026-01-05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0E561-B51E-4DAE-2B2C-9B055B0D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597003-2BD8-053F-2EF1-8CAC2A5A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Architectures and Design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954AB-6890-D909-86ED-68DF44754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7633967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8_KYC_Check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Read a file from the disk containing Aadhar and PAN card data</a:t>
            </a:r>
          </a:p>
          <a:p>
            <a:pPr lvl="1"/>
            <a:r>
              <a:rPr lang="en-IN" dirty="0"/>
              <a:t>Case 1: Data is matching between Aadhar and PAN</a:t>
            </a:r>
          </a:p>
          <a:p>
            <a:pPr lvl="1"/>
            <a:r>
              <a:rPr lang="en-IN" dirty="0"/>
              <a:t>Case 2: There is a mismatch</a:t>
            </a:r>
          </a:p>
          <a:p>
            <a:r>
              <a:rPr lang="en-IN" dirty="0"/>
              <a:t>Extract Aadhar and PAN from the image</a:t>
            </a:r>
          </a:p>
          <a:p>
            <a:r>
              <a:rPr lang="en-IN" dirty="0"/>
              <a:t>Check if name and DOB in both are matching</a:t>
            </a:r>
          </a:p>
          <a:p>
            <a:r>
              <a:rPr lang="en-IN" dirty="0"/>
              <a:t>If there is a KYC problem, add a record to a MYSQL table</a:t>
            </a:r>
          </a:p>
          <a:p>
            <a:r>
              <a:rPr lang="en-IN" dirty="0"/>
              <a:t>If KYC is ok, add a row to a Google 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User has receive a damaged product and has complained</a:t>
            </a:r>
          </a:p>
          <a:p>
            <a:pPr lvl="1"/>
            <a:r>
              <a:rPr lang="en-IN" dirty="0"/>
              <a:t>Open workflow and execute – Webhook waits for user’s complaint</a:t>
            </a:r>
          </a:p>
          <a:p>
            <a:pPr lvl="1"/>
            <a:r>
              <a:rPr lang="en-IN" dirty="0"/>
              <a:t>Open a terminal and run </a:t>
            </a:r>
            <a:r>
              <a:rPr lang="pt-BR" dirty="0"/>
              <a:t>C:\code\agenticai\7_n8n&gt; </a:t>
            </a:r>
            <a:r>
              <a:rPr lang="pt-BR" b="1" dirty="0"/>
              <a:t>python app.py </a:t>
            </a:r>
            <a:r>
              <a:rPr lang="pt-BR" dirty="0"/>
              <a:t> - This will open an API endpoint on port 5000, waiting for user complaints – Keep running</a:t>
            </a:r>
          </a:p>
          <a:p>
            <a:pPr lvl="1"/>
            <a:r>
              <a:rPr lang="pt-BR" dirty="0"/>
              <a:t>In a second terminal, run the following </a:t>
            </a:r>
            <a:r>
              <a:rPr lang="pt-BR" i="1" dirty="0"/>
              <a:t>curl </a:t>
            </a:r>
            <a:r>
              <a:rPr lang="pt-BR" dirty="0"/>
              <a:t>command to call app.py with the complaint data: C:\code\agenticai\7_n8n&gt;</a:t>
            </a:r>
            <a:r>
              <a:rPr lang="pt-BR" b="1" dirty="0"/>
              <a:t>curl -X POST http://localhost:5000/trigger-flow -F "user_id=123" -F "order_id=456" -F "image=@c:\\code\\agenticai\\7_n8n\\Broken_laptop.jpg"</a:t>
            </a:r>
          </a:p>
          <a:p>
            <a:pPr lvl="1"/>
            <a:r>
              <a:rPr lang="en-GB" dirty="0"/>
              <a:t>Curl -&gt; app.py -&gt; Webhook … Our workflow will be triggered</a:t>
            </a:r>
          </a:p>
          <a:p>
            <a:r>
              <a:rPr lang="en-GB" dirty="0"/>
              <a:t>Check if order exists in our MySQL database</a:t>
            </a:r>
          </a:p>
          <a:p>
            <a:r>
              <a:rPr lang="en-GB" dirty="0"/>
              <a:t>Check if the image uploaded by the user shows a damaged product</a:t>
            </a:r>
          </a:p>
          <a:p>
            <a:r>
              <a:rPr lang="en-GB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Make sure we have a table orders_2 containing a record matching the user id and order id as coming from curl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Prompt</a:t>
            </a:r>
          </a:p>
          <a:p>
            <a:endParaRPr lang="en-IN" dirty="0"/>
          </a:p>
          <a:p>
            <a:r>
              <a:rPr lang="en-US" dirty="0"/>
              <a:t>You are a damage verification agent.</a:t>
            </a:r>
          </a:p>
          <a:p>
            <a:endParaRPr lang="en-US" dirty="0"/>
          </a:p>
          <a:p>
            <a:r>
              <a:rPr lang="en-US" dirty="0"/>
              <a:t>Check if the image shows a damaged or broken electronic product.</a:t>
            </a:r>
          </a:p>
          <a:p>
            <a:endParaRPr lang="en-US" dirty="0"/>
          </a:p>
          <a:p>
            <a:r>
              <a:rPr lang="en-US" dirty="0"/>
              <a:t>Return ONLY valid JSON.</a:t>
            </a:r>
          </a:p>
          <a:p>
            <a:r>
              <a:rPr lang="en-US" dirty="0"/>
              <a:t>Do NOT use markdown.</a:t>
            </a:r>
          </a:p>
          <a:p>
            <a:r>
              <a:rPr lang="en-US" dirty="0"/>
              <a:t>Do NOT add ```</a:t>
            </a:r>
            <a:r>
              <a:rPr lang="en-US" dirty="0" err="1"/>
              <a:t>json</a:t>
            </a:r>
            <a:r>
              <a:rPr lang="en-US" dirty="0"/>
              <a:t> or ```.</a:t>
            </a:r>
          </a:p>
          <a:p>
            <a:endParaRPr lang="en-US" dirty="0"/>
          </a:p>
          <a:p>
            <a:r>
              <a:rPr lang="en-US" dirty="0"/>
              <a:t>JSON schema: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is_damaged</a:t>
            </a:r>
            <a:r>
              <a:rPr lang="en-US" dirty="0"/>
              <a:t>": </a:t>
            </a:r>
            <a:r>
              <a:rPr lang="en-US" dirty="0" err="1"/>
              <a:t>true|false</a:t>
            </a:r>
            <a:r>
              <a:rPr lang="en-US" dirty="0"/>
              <a:t>,</a:t>
            </a:r>
          </a:p>
          <a:p>
            <a:r>
              <a:rPr lang="en-US" dirty="0"/>
              <a:t>  "</a:t>
            </a:r>
            <a:r>
              <a:rPr lang="en-US" dirty="0" err="1"/>
              <a:t>damage_type</a:t>
            </a:r>
            <a:r>
              <a:rPr lang="en-US" dirty="0"/>
              <a:t>": "string",</a:t>
            </a:r>
          </a:p>
          <a:p>
            <a:r>
              <a:rPr lang="en-US" dirty="0"/>
              <a:t>  "confidence": "</a:t>
            </a:r>
            <a:r>
              <a:rPr lang="en-US" dirty="0" err="1"/>
              <a:t>low|medium|high</a:t>
            </a:r>
            <a:r>
              <a:rPr lang="en-US" dirty="0"/>
              <a:t>"</a:t>
            </a:r>
          </a:p>
          <a:p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‘If’ block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‘Edit Fields (Set)’ block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‘If’ block</a:t>
            </a:r>
          </a:p>
          <a:p>
            <a:pPr algn="ctr"/>
            <a:endParaRPr lang="en-IN" sz="1200" dirty="0"/>
          </a:p>
          <a:p>
            <a:pPr algn="ctr"/>
            <a:r>
              <a:rPr lang="en-GB" sz="1200" dirty="0"/>
              <a:t>{{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is_damaged</a:t>
            </a:r>
            <a:r>
              <a:rPr lang="en-GB" sz="1200" dirty="0"/>
              <a:t> === true &amp;&amp;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confidence.trim</a:t>
            </a:r>
            <a:r>
              <a:rPr lang="en-GB" sz="120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‘Respond to Webhook’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ACAE3F-39AB-FA3B-C955-96B0F878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Architecture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D284E3-D1E8-DC95-C0C2-D7EF99F4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closed-loop consisting of </a:t>
            </a:r>
            <a:r>
              <a:rPr lang="en-US" b="1" dirty="0"/>
              <a:t>perceives → plans → reasons → acts → evaluates → adapts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C228B5-241B-EDC9-DBB4-138E97831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28813"/>
              </p:ext>
            </p:extLst>
          </p:nvPr>
        </p:nvGraphicFramePr>
        <p:xfrm>
          <a:off x="754438" y="2724102"/>
          <a:ext cx="10515600" cy="3657600"/>
        </p:xfrm>
        <a:graphic>
          <a:graphicData uri="http://schemas.openxmlformats.org/drawingml/2006/table">
            <a:tbl>
              <a:tblPr/>
              <a:tblGrid>
                <a:gridCol w="2875241">
                  <a:extLst>
                    <a:ext uri="{9D8B030D-6E8A-4147-A177-3AD203B41FA5}">
                      <a16:colId xmlns:a16="http://schemas.microsoft.com/office/drawing/2014/main" val="2138740949"/>
                    </a:ext>
                  </a:extLst>
                </a:gridCol>
                <a:gridCol w="3434236">
                  <a:extLst>
                    <a:ext uri="{9D8B030D-6E8A-4147-A177-3AD203B41FA5}">
                      <a16:colId xmlns:a16="http://schemas.microsoft.com/office/drawing/2014/main" val="484834415"/>
                    </a:ext>
                  </a:extLst>
                </a:gridCol>
                <a:gridCol w="4206123">
                  <a:extLst>
                    <a:ext uri="{9D8B030D-6E8A-4147-A177-3AD203B41FA5}">
                      <a16:colId xmlns:a16="http://schemas.microsoft.com/office/drawing/2014/main" val="14171050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Layer /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Role in Architecture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Explanation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3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User / Goal 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Entry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Receives task or objective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951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decomposition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Splits goal into sub-tasks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646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Engine (LLM)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Chooses next 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355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Context 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Stores past and current information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4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Tool Interface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Connects to APIs, DBs,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30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Executor / Action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Action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Runs tools or commands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208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/ Evaluator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Result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Verifies output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83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Control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Orchestration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Repeats plan–act–evaluate cycle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0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world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Files, web,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73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5341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Backing Up and Restoring Docker Volume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safety, we can take a backup of Docker Volume (i.e. of n8n_data)</a:t>
            </a:r>
          </a:p>
          <a:p>
            <a:r>
              <a:rPr lang="en-GB" dirty="0"/>
              <a:t>docker run --rm -v n8n_data:/data -v ${PWD}:/backup </a:t>
            </a:r>
            <a:r>
              <a:rPr lang="en-GB" dirty="0" err="1"/>
              <a:t>busybox</a:t>
            </a:r>
            <a:r>
              <a:rPr lang="en-GB" dirty="0"/>
              <a:t> tar </a:t>
            </a:r>
            <a:r>
              <a:rPr lang="en-GB" dirty="0" err="1"/>
              <a:t>czf</a:t>
            </a:r>
            <a:r>
              <a:rPr lang="en-GB" dirty="0"/>
              <a:t> /backup/n8n_data_backup.tar.gz -C /data .</a:t>
            </a:r>
          </a:p>
          <a:p>
            <a:pPr lvl="1"/>
            <a:r>
              <a:rPr lang="en-GB" dirty="0"/>
              <a:t>File </a:t>
            </a:r>
            <a:r>
              <a:rPr lang="pt-BR" dirty="0"/>
              <a:t>C:\Users\akaha\n8n_data_backup.tar.gz will be created</a:t>
            </a:r>
          </a:p>
          <a:p>
            <a:r>
              <a:rPr lang="pt-BR"/>
              <a:t>Note: </a:t>
            </a:r>
            <a:r>
              <a:rPr lang="pt-BR" dirty="0"/>
              <a:t>for Linux/Mac: docker run --rm  -v n8n_data:/data  -v %cd%:/backup   busybox  tar czf /backup/n8n_data_backup.tar.gz -C /data .</a:t>
            </a:r>
          </a:p>
          <a:p>
            <a:r>
              <a:rPr lang="pt-BR" dirty="0"/>
              <a:t>Later, if needed, we can restore:</a:t>
            </a:r>
          </a:p>
          <a:p>
            <a:r>
              <a:rPr lang="pt-BR" dirty="0"/>
              <a:t>docker run --rm  -v n8n_data:/data -v ${PWD}:/backup  busybox  tar xzf /backup/n8n_data_backup.tar.gz -C 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73853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#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Control model personality &amp; style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22809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2423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7422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59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6341-3E0D-6F0A-01C3-781CF109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Architecture Types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8D9B1D-38A5-07AF-0929-1E8318A9FF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583844"/>
              </p:ext>
            </p:extLst>
          </p:nvPr>
        </p:nvGraphicFramePr>
        <p:xfrm>
          <a:off x="474650" y="1462657"/>
          <a:ext cx="11042600" cy="5316138"/>
        </p:xfrm>
        <a:graphic>
          <a:graphicData uri="http://schemas.openxmlformats.org/drawingml/2006/table">
            <a:tbl>
              <a:tblPr/>
              <a:tblGrid>
                <a:gridCol w="2470974">
                  <a:extLst>
                    <a:ext uri="{9D8B030D-6E8A-4147-A177-3AD203B41FA5}">
                      <a16:colId xmlns:a16="http://schemas.microsoft.com/office/drawing/2014/main" val="427685562"/>
                    </a:ext>
                  </a:extLst>
                </a:gridCol>
                <a:gridCol w="2854883">
                  <a:extLst>
                    <a:ext uri="{9D8B030D-6E8A-4147-A177-3AD203B41FA5}">
                      <a16:colId xmlns:a16="http://schemas.microsoft.com/office/drawing/2014/main" val="1029940202"/>
                    </a:ext>
                  </a:extLst>
                </a:gridCol>
                <a:gridCol w="2956093">
                  <a:extLst>
                    <a:ext uri="{9D8B030D-6E8A-4147-A177-3AD203B41FA5}">
                      <a16:colId xmlns:a16="http://schemas.microsoft.com/office/drawing/2014/main" val="2500481564"/>
                    </a:ext>
                  </a:extLst>
                </a:gridCol>
                <a:gridCol w="2760650">
                  <a:extLst>
                    <a:ext uri="{9D8B030D-6E8A-4147-A177-3AD203B41FA5}">
                      <a16:colId xmlns:a16="http://schemas.microsoft.com/office/drawing/2014/main" val="4205435657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Architecture 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Core Idea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Key Characteristics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Simple Example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041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Single-Agent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One agent handles the entire task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Simple, centralized control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Personal research assistant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279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Multi-Agent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Multiple agents collaborate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Role-based agents, coordination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Researcher + Writer + Reviewer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35396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Planner–Executor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Planning and execution are separated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Planner creates steps, executor performs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 automation pipeline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5667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Reactive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Acts immediately based on input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 long-term planning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Alert-based monitoring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649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Deliberative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Plans before acting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Uses world model and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Strategy-based decision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352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Hybrid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Combines reactive and deliberative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Balanced speed and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robot control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96990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Hierarchical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Agents organized in levels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High-level manager, low-level workers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Manager agent supervising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2496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Tool-Centric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Tools drive most 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Heavy API and system integration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DevOps automation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50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69646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4424489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66997223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09819087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377903"/>
              </p:ext>
            </p:extLst>
          </p:nvPr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384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052725"/>
              </p:ext>
            </p:extLst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647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515436"/>
              </p:ext>
            </p:extLst>
          </p:nvPr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624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12206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98809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578414"/>
              </p:ext>
            </p:extLst>
          </p:nvPr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88287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4537875"/>
              </p:ext>
            </p:extLst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77267114"/>
              </p:ext>
            </p:extLst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5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980E-F24D-1364-FD27-3EF85CD1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Components of an Agentic AI System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CE3659-9E57-76F5-8AED-45B1E0303D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438341"/>
              </p:ext>
            </p:extLst>
          </p:nvPr>
        </p:nvGraphicFramePr>
        <p:xfrm>
          <a:off x="838200" y="1898174"/>
          <a:ext cx="10515600" cy="42062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096046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949687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55976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656084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Role in Agentic 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Explanation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21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Perception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Senses the 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Collects and interprets inputs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Reads user queries, logs, sensor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794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Cognitive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Thinking and decision-making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Reasons, plans, and selects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Chooses next step to solve a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55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Action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Executes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Performs actions using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Calls APIs, runs scripts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10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Learning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Improves over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Learns from feedback and outcomes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Refines responses after errors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914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Collaboration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Works with other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Coordinates and shares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Multi-agent teamwork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69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Security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Ensures safe operation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Applies guardrails and access 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Prevents unsafe tool usage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63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021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1687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53114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483523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/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Aspect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Recording agent memory &amp;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Track token usage &amp;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tools &amp;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Reliability &amp;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12481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63548"/>
              </p:ext>
            </p:extLst>
          </p:nvPr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29411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839132"/>
              </p:ext>
            </p:extLst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Step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81824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9265"/>
              </p:ext>
            </p:extLst>
          </p:nvPr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2741"/>
              </p:ext>
            </p:extLst>
          </p:nvPr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44522"/>
              </p:ext>
            </p:extLst>
          </p:nvPr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903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68507"/>
              </p:ext>
            </p:extLst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Name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LANGCHAIN_PROJECT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24175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70223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9952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2715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B696-1788-53F0-F394-D538CDB2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Design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A387FE-AEA9-D593-F522-64AD1A96CC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3322"/>
              </p:ext>
            </p:extLst>
          </p:nvPr>
        </p:nvGraphicFramePr>
        <p:xfrm>
          <a:off x="838200" y="1898174"/>
          <a:ext cx="10515600" cy="42062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9187641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677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29081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2574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Design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Does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Reflection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Self-evaluation and correction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Reviews its own output and improves 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Agent rewrites a summary after checking errors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6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 Use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capability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Selects and uses tools to complete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Uses search API or Python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22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Planning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Structured task decomposition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Breaks a goal into ordered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 → execute →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89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ReAct</a:t>
                      </a:r>
                      <a:r>
                        <a:rPr lang="en-GB" b="1" dirty="0"/>
                        <a:t> (Reasoning and Acting)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Interleaves thinking and 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Reasons, then acts, repeatedly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→ search → think →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48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ReWOO</a:t>
                      </a:r>
                      <a:r>
                        <a:rPr lang="en-US" b="1" dirty="0"/>
                        <a:t> (Reasoning with Open Ontology)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over structured knowledge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Symbolic/Logical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Queries ontology to answer questions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677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Multi-Agent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Collaboration between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Agents with roles work together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Researcher, writer, reviewer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987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3619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04261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28633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4908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67173"/>
              </p:ext>
            </p:extLst>
          </p:nvPr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75179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90635"/>
              </p:ext>
            </p:extLst>
          </p:nvPr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7731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159095"/>
              </p:ext>
            </p:extLst>
          </p:nvPr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750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4598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614154"/>
              </p:ext>
            </p:extLst>
          </p:nvPr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794846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815-BD58-F311-2B6B-85B2A3CC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75A1-0296-3C47-555D-D38FFDCF0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Problem: </a:t>
            </a:r>
            <a:r>
              <a:rPr lang="en-US" dirty="0"/>
              <a:t>“Can a student take the Deep Learning course?”</a:t>
            </a:r>
          </a:p>
          <a:p>
            <a:r>
              <a:rPr lang="en-US" dirty="0"/>
              <a:t>Structured Knowledge (Ontology)</a:t>
            </a:r>
          </a:p>
          <a:p>
            <a:pPr lvl="1"/>
            <a:r>
              <a:rPr lang="en-US" dirty="0"/>
              <a:t>Course: Deep Learning   		requires → Machine Learning</a:t>
            </a:r>
          </a:p>
          <a:p>
            <a:pPr lvl="1"/>
            <a:r>
              <a:rPr lang="en-US" dirty="0"/>
              <a:t>Course: Machine Learning  	requires → Linear Algebra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Student: John  completed → Linear Algebra,   completed → Machine Learning</a:t>
            </a:r>
          </a:p>
          <a:p>
            <a:r>
              <a:rPr lang="en-US" dirty="0"/>
              <a:t>Agent retrieves relevant knowledge</a:t>
            </a:r>
          </a:p>
          <a:p>
            <a:pPr lvl="1"/>
            <a:r>
              <a:rPr lang="en-US" dirty="0"/>
              <a:t>Deep Learning prerequisites, Student’s completed courses</a:t>
            </a:r>
          </a:p>
          <a:p>
            <a:r>
              <a:rPr lang="en-US" dirty="0"/>
              <a:t>Agent reasons logically (</a:t>
            </a:r>
            <a:r>
              <a:rPr lang="en-US" dirty="0" err="1"/>
              <a:t>ReWOO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Deep Learning requires Machine Learning</a:t>
            </a:r>
          </a:p>
          <a:p>
            <a:pPr lvl="1"/>
            <a:r>
              <a:rPr lang="en-US" dirty="0"/>
              <a:t>John has completed Machine Learning</a:t>
            </a:r>
          </a:p>
          <a:p>
            <a:pPr lvl="1"/>
            <a:r>
              <a:rPr lang="en-US" dirty="0"/>
              <a:t>Therefore, prerequisite satisfied</a:t>
            </a:r>
          </a:p>
          <a:p>
            <a:r>
              <a:rPr lang="en-US" dirty="0"/>
              <a:t>Decision: Yes, Rahul can enroll in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75843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D7A9-820B-0299-68D3-699F0562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an Agent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32A867-DFFC-A523-7E7B-D75F742B794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79589297"/>
              </p:ext>
            </p:extLst>
          </p:nvPr>
        </p:nvGraphicFramePr>
        <p:xfrm>
          <a:off x="838200" y="1825625"/>
          <a:ext cx="5181599" cy="47904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78771">
                  <a:extLst>
                    <a:ext uri="{9D8B030D-6E8A-4147-A177-3AD203B41FA5}">
                      <a16:colId xmlns:a16="http://schemas.microsoft.com/office/drawing/2014/main" val="4284148929"/>
                    </a:ext>
                  </a:extLst>
                </a:gridCol>
                <a:gridCol w="1242467">
                  <a:extLst>
                    <a:ext uri="{9D8B030D-6E8A-4147-A177-3AD203B41FA5}">
                      <a16:colId xmlns:a16="http://schemas.microsoft.com/office/drawing/2014/main" val="1678186559"/>
                    </a:ext>
                  </a:extLst>
                </a:gridCol>
                <a:gridCol w="3360361">
                  <a:extLst>
                    <a:ext uri="{9D8B030D-6E8A-4147-A177-3AD203B41FA5}">
                      <a16:colId xmlns:a16="http://schemas.microsoft.com/office/drawing/2014/main" val="3064770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Step 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Details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6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Define the high-level 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An AI Agent is a loop that: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Receives a goal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Thinks (LLM)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Uses tools if needed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Produces an action or answer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(In many APIs, the loop is built-in)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93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Simple Agent Architecture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User Goal -&gt; Agent (LLM + Instructions) -&gt; Tools Calls (Optional) -&gt; Final Response/Action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13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Core Components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User input: Provides the goal/task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Agent (LLM): Reasons and decides the next step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Tools: External capabilities (Search, Code, Database)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Memory (Implicit): Conversation and task context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Output: Final answer or 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682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C317D-D3C1-86BF-DC34-ADB38D8B5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217" y="307127"/>
            <a:ext cx="5609134" cy="630958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openai.agents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Agent, Runner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client = OpenAI()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name="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SimpleResearchAgent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instructions="Answer questions clearly. Use tools if needed.",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model="gpt-4.1-mini"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Runner.run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"Explain Agentic AI in simple terms"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result.final_output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154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Hands-On: Steps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6919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F8C7A5-3EBC-A49C-9CAC-94D482CA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 Principles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3DA8-A4B3-44B7-0043-C95C0E6A2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993076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Download and install Python 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venv</a:t>
            </a:r>
            <a:endParaRPr lang="en-IN" b="1" dirty="0"/>
          </a:p>
          <a:p>
            <a:pPr lvl="1"/>
            <a:r>
              <a:rPr lang="en-IN" b="1" dirty="0" err="1"/>
              <a:t>venv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-r requirements.txt</a:t>
            </a:r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9321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5149F-DD54-BB19-638B-2B5366C00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1A5CA9-6C82-8054-73A2-FF4183D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1) The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280C5-D6CB-FFB4-0400-DB55BEA43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92126713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D026-BAE0-CC91-A552-9A557B1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Architecture: Main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DE60E-B140-9F2C-1C85-7B8054F4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Loop through three measure things until a solution is found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Makes them resilient in dynamic environments</a:t>
            </a:r>
          </a:p>
          <a:p>
            <a:pPr lvl="1"/>
            <a:r>
              <a:rPr lang="en-IN" noProof="0" dirty="0"/>
              <a:t>If a step fails or new information arrives, agent can reflect on the outcome, update the context, and adjust the plan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F0164B-9E23-C474-C1B1-E0F807C11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04948"/>
              </p:ext>
            </p:extLst>
          </p:nvPr>
        </p:nvGraphicFramePr>
        <p:xfrm>
          <a:off x="745733" y="2261880"/>
          <a:ext cx="10515600" cy="2804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30339">
                  <a:extLst>
                    <a:ext uri="{9D8B030D-6E8A-4147-A177-3AD203B41FA5}">
                      <a16:colId xmlns:a16="http://schemas.microsoft.com/office/drawing/2014/main" val="1109019664"/>
                    </a:ext>
                  </a:extLst>
                </a:gridCol>
                <a:gridCol w="8785261">
                  <a:extLst>
                    <a:ext uri="{9D8B030D-6E8A-4147-A177-3AD203B41FA5}">
                      <a16:colId xmlns:a16="http://schemas.microsoft.com/office/drawing/2014/main" val="1291118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Concept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263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Memory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Maintaining context across steps; an active store that the agent queries to inform future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793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Reasoning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Deciding what to do next — beyond simple conditional logic. Includes evaluating options, reviewing/criticizing own decisions, planning multi-step workflows, and following a “chain of thought”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412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 use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Executing operations by transforming abstract plans into measurable actions. Examples: query a database, trigger a cloud function, perform a web 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73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3148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DCF79-8620-220A-6487-BCA05ECA4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1AA1-2FC9-87F1-3579-198FA1D1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Autonomous Agents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B3DB27-5A6F-F754-034F-9AA8BA2CD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11770"/>
              </p:ext>
            </p:extLst>
          </p:nvPr>
        </p:nvGraphicFramePr>
        <p:xfrm>
          <a:off x="739739" y="1825625"/>
          <a:ext cx="10849512" cy="4536207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027416">
                  <a:extLst>
                    <a:ext uri="{9D8B030D-6E8A-4147-A177-3AD203B41FA5}">
                      <a16:colId xmlns:a16="http://schemas.microsoft.com/office/drawing/2014/main" val="2604367446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308726224"/>
                    </a:ext>
                  </a:extLst>
                </a:gridCol>
                <a:gridCol w="4058292">
                  <a:extLst>
                    <a:ext uri="{9D8B030D-6E8A-4147-A177-3AD203B41FA5}">
                      <a16:colId xmlns:a16="http://schemas.microsoft.com/office/drawing/2014/main" val="2158883478"/>
                    </a:ext>
                  </a:extLst>
                </a:gridCol>
                <a:gridCol w="3719247">
                  <a:extLst>
                    <a:ext uri="{9D8B030D-6E8A-4147-A177-3AD203B41FA5}">
                      <a16:colId xmlns:a16="http://schemas.microsoft.com/office/drawing/2014/main" val="2690049300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Type of Agent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Strengths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Problems / Limitations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56558"/>
                  </a:ext>
                </a:extLst>
              </a:tr>
              <a:tr h="10737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1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Early agents (Rule Engines)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Rigid, rule-based (If–Then–Else branches). Excelled in narrowly defined tasks (e.g., routing helpdesk calls)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 environments required hundreds of branches → workflows collapsed. Adding a single new rule required massive updates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87344"/>
                  </a:ext>
                </a:extLst>
              </a:tr>
              <a:tr h="90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2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Modern (Reactive)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Parse inputs and select from a library of responses using pattern matching or heuristics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Lacked continuity — Each interaction was isolated, No memory, Prior context, or Long-term objectives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367322"/>
                  </a:ext>
                </a:extLst>
              </a:tr>
              <a:tr h="1243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3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Reinforcement Learning (RL)-based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Trial-and-error optimization, Learned policies to maximize reward signals. Effective in controlled environments (robots, games)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Struggled to integrate external knowledge or complex APIs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583194"/>
                  </a:ext>
                </a:extLst>
              </a:tr>
              <a:tr h="90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4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 err="1">
                          <a:solidFill>
                            <a:srgbClr val="FF0000"/>
                          </a:solidFill>
                        </a:rPr>
                        <a:t>ReAct</a:t>
                      </a: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 (Reasoning + Acting)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Chain-of-thought prompting integrated with actions. Supports multi-step logic and reasoning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Still evolving; complexity increases with richer tasks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084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1155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3FE5-A531-9DD0-DD58-79C1B5C2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E5C2-4F2D-6D9B-DDDB-07F836D8D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Not a passive ledger, but foundation for coherent, context-aware behaviour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16AAFB-811B-D57B-4914-D530ABE5C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81064"/>
              </p:ext>
            </p:extLst>
          </p:nvPr>
        </p:nvGraphicFramePr>
        <p:xfrm>
          <a:off x="838200" y="2904014"/>
          <a:ext cx="10515600" cy="3566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03643">
                  <a:extLst>
                    <a:ext uri="{9D8B030D-6E8A-4147-A177-3AD203B41FA5}">
                      <a16:colId xmlns:a16="http://schemas.microsoft.com/office/drawing/2014/main" val="906239459"/>
                    </a:ext>
                  </a:extLst>
                </a:gridCol>
                <a:gridCol w="3996647">
                  <a:extLst>
                    <a:ext uri="{9D8B030D-6E8A-4147-A177-3AD203B41FA5}">
                      <a16:colId xmlns:a16="http://schemas.microsoft.com/office/drawing/2014/main" val="3612396315"/>
                    </a:ext>
                  </a:extLst>
                </a:gridCol>
                <a:gridCol w="3915310">
                  <a:extLst>
                    <a:ext uri="{9D8B030D-6E8A-4147-A177-3AD203B41FA5}">
                      <a16:colId xmlns:a16="http://schemas.microsoft.com/office/drawing/2014/main" val="3011562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Purpose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Examples</a:t>
                      </a:r>
                      <a:endParaRPr lang="en-IN" sz="2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39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Short-term memory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Tracks the state of the ongoing workflow - Keeps context within the current session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Which subtasks are complete, what results have been fetched, what questions remain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543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Long-term memory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Archives insights across sessions for reuse in the future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 preferences, past decisions, domain-specific tasks the agent can leverage later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3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8447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525E-4670-FC25-9FA5-D0E50D204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7D6-5165-27C1-45A1-7E11937C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9617-888D-D545-7120-AA2B14D3E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Transforms raw context into deliberate action</a:t>
            </a:r>
          </a:p>
          <a:p>
            <a:r>
              <a:rPr lang="en-IN" noProof="0" dirty="0"/>
              <a:t>Agents use LLMs to perform </a:t>
            </a:r>
            <a:r>
              <a:rPr lang="en-IN" i="1" noProof="0" dirty="0"/>
              <a:t>thought </a:t>
            </a:r>
            <a:r>
              <a:rPr lang="en-IN" noProof="0" dirty="0"/>
              <a:t>steps</a:t>
            </a:r>
          </a:p>
          <a:p>
            <a:pPr lvl="1"/>
            <a:r>
              <a:rPr lang="en-IN" noProof="0" dirty="0"/>
              <a:t>Evaluating, Alternative approaches, Estimating risks, Selecting the next operation</a:t>
            </a:r>
          </a:p>
          <a:p>
            <a:r>
              <a:rPr lang="en-IN" noProof="0" dirty="0"/>
              <a:t>Prompting the LLM to articulate its rationale before executing an action (called ‘self-critique’) helps catch logical gaps early</a:t>
            </a:r>
          </a:p>
          <a:p>
            <a:r>
              <a:rPr lang="en-IN" noProof="0" dirty="0"/>
              <a:t>Effective reasoning: Open-ended creativity + Guardrails</a:t>
            </a:r>
          </a:p>
          <a:p>
            <a:pPr lvl="1"/>
            <a:r>
              <a:rPr lang="en-IN" noProof="0" dirty="0"/>
              <a:t>Constrain the model’s output format, Parse and validate its plan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67107807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B52-DA1D-30D6-C511-C2B9D3A9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C064-090B-7FD8-4F57-253C3E68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9E0E-F4CF-2809-C0ED-E39DA3DB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noProof="0" dirty="0"/>
              <a:t>‘Actuators’ of agentic workflow</a:t>
            </a:r>
          </a:p>
          <a:p>
            <a:r>
              <a:rPr lang="en-IN" noProof="0" dirty="0"/>
              <a:t>One tool (Database connector, Search API, Code-execution sandbox) = One specific ability</a:t>
            </a:r>
          </a:p>
          <a:p>
            <a:r>
              <a:rPr lang="en-IN" noProof="0" dirty="0"/>
              <a:t>Important point: Define the interface for an external tool very clearly</a:t>
            </a:r>
          </a:p>
          <a:p>
            <a:pPr lvl="1"/>
            <a:r>
              <a:rPr lang="en-IN" noProof="0" dirty="0"/>
              <a:t>Reason: If an external service changes, we only change its wrapper (i.e. tool call), not the agent logic</a:t>
            </a:r>
          </a:p>
          <a:p>
            <a:r>
              <a:rPr lang="en-IN" b="1" noProof="0" dirty="0"/>
              <a:t>Tool chaining</a:t>
            </a:r>
            <a:r>
              <a:rPr lang="en-IN" noProof="0" dirty="0"/>
              <a:t>: The reasoning component decides which sequence of tools to invoke, then each tool executes its task, and feeds results into memory for subsequent steps</a:t>
            </a:r>
          </a:p>
          <a:p>
            <a:r>
              <a:rPr lang="en-IN" noProof="0" dirty="0"/>
              <a:t>Loop: [Memory -&gt; Informs Reasoning -&gt; Reasoning select Tools -&gt; Tool outputs update Memory]</a:t>
            </a:r>
          </a:p>
        </p:txBody>
      </p:sp>
    </p:spTree>
    <p:extLst>
      <p:ext uri="{BB962C8B-B14F-4D97-AF65-F5344CB8AC3E}">
        <p14:creationId xmlns:p14="http://schemas.microsoft.com/office/powerpoint/2010/main" val="224057745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8ACC-71AA-EC8F-CA3C-43EDD98E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When to Use an Agent Architecture?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44B7BD-96AC-CB7D-BCC6-DF82C4140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270306"/>
              </p:ext>
            </p:extLst>
          </p:nvPr>
        </p:nvGraphicFramePr>
        <p:xfrm>
          <a:off x="626724" y="1825625"/>
          <a:ext cx="11024169" cy="491886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48683">
                  <a:extLst>
                    <a:ext uri="{9D8B030D-6E8A-4147-A177-3AD203B41FA5}">
                      <a16:colId xmlns:a16="http://schemas.microsoft.com/office/drawing/2014/main" val="2910332279"/>
                    </a:ext>
                  </a:extLst>
                </a:gridCol>
                <a:gridCol w="3667874">
                  <a:extLst>
                    <a:ext uri="{9D8B030D-6E8A-4147-A177-3AD203B41FA5}">
                      <a16:colId xmlns:a16="http://schemas.microsoft.com/office/drawing/2014/main" val="3541057862"/>
                    </a:ext>
                  </a:extLst>
                </a:gridCol>
                <a:gridCol w="4407612">
                  <a:extLst>
                    <a:ext uri="{9D8B030D-6E8A-4147-A177-3AD203B41FA5}">
                      <a16:colId xmlns:a16="http://schemas.microsoft.com/office/drawing/2014/main" val="161411832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Scenario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Why Agentic Systems Help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735159129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Complex, Multi-step Process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Workflow involves dependent operations (gather data → transform → validate → follow-up actions)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monitor outcome at each step, reflect on success/failure, and adjust plans dynamically (unlike rigid pipelines)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79725701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Uncertain or Evolving Environments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Service endpoints may fail, responses may change format, or new inputs may arrive mid-execution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adapt in real time, handling errors and evolving conditions without collapsing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658193937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 with Diverse Tools and Services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Applications must interface with multiple APIs, databases, or custom functions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Encapsulates each capability into a tool module, and lets the reasoning engine sequence them effectively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37112585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Long-running or Stateful Interactions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Processes that span extended periods (reminders, ongoing research, iterative planning)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Memory preserves state across sessions so the agent can resume where it left off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13884385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Need of Self-correction and Reliability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Outcomes must meet high accuracy or compliance standards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Reflection loop allows self-critique, evaluation of outputs, and retry/reroute when needed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77745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5065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37A13-DF51-9B92-E84B-3BAB009A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noProof="0" dirty="0"/>
            </a:br>
            <a:br>
              <a:rPr lang="en-IN" noProof="0" dirty="0"/>
            </a:br>
            <a:br>
              <a:rPr lang="en-IN" noProof="0" dirty="0"/>
            </a:br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2) Goal Decomposition and Planning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BF62E-F986-962D-58C3-D260B44F2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4257765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668DD-06C9-40A9-EAC8-005EEDC84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7802-C984-DC0E-F96B-2DDC628E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Goal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FCF9-3CD4-16A2-E15B-A15E63F3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noProof="0" dirty="0"/>
              <a:t>Goal: Produce a quarterly business overview</a:t>
            </a:r>
          </a:p>
          <a:p>
            <a:r>
              <a:rPr lang="en-IN" noProof="0" dirty="0"/>
              <a:t>Tasks</a:t>
            </a:r>
          </a:p>
          <a:p>
            <a:pPr lvl="1"/>
            <a:r>
              <a:rPr lang="en-IN" noProof="0" dirty="0"/>
              <a:t>Fetch financial data</a:t>
            </a:r>
          </a:p>
          <a:p>
            <a:pPr lvl="1"/>
            <a:r>
              <a:rPr lang="en-IN" noProof="0" dirty="0"/>
              <a:t>Analyse revenue trends</a:t>
            </a:r>
          </a:p>
          <a:p>
            <a:pPr lvl="1"/>
            <a:r>
              <a:rPr lang="en-IN" noProof="0" dirty="0"/>
              <a:t>Visualize comparison</a:t>
            </a:r>
          </a:p>
          <a:p>
            <a:pPr lvl="1"/>
            <a:r>
              <a:rPr lang="en-IN" noProof="0" dirty="0"/>
              <a:t>Draft insights</a:t>
            </a:r>
          </a:p>
          <a:p>
            <a:r>
              <a:rPr lang="en-IN" noProof="0" dirty="0"/>
              <a:t>Clearly identifies granular milestones</a:t>
            </a:r>
          </a:p>
          <a:p>
            <a:pPr lvl="1"/>
            <a:r>
              <a:rPr lang="en-IN" noProof="0" dirty="0"/>
              <a:t>Becomes easy to identify success as well as failure</a:t>
            </a:r>
          </a:p>
          <a:p>
            <a:r>
              <a:rPr lang="en-IN" noProof="0" dirty="0"/>
              <a:t>Two decomposition patterns: </a:t>
            </a:r>
            <a:r>
              <a:rPr lang="en-IN" b="1" noProof="0" dirty="0"/>
              <a:t>Hierarchical planning</a:t>
            </a:r>
            <a:r>
              <a:rPr lang="en-IN" noProof="0" dirty="0"/>
              <a:t> and </a:t>
            </a:r>
            <a:r>
              <a:rPr lang="en-IN" b="1" noProof="0" dirty="0"/>
              <a:t>Linear chaining</a:t>
            </a:r>
          </a:p>
        </p:txBody>
      </p:sp>
    </p:spTree>
    <p:extLst>
      <p:ext uri="{BB962C8B-B14F-4D97-AF65-F5344CB8AC3E}">
        <p14:creationId xmlns:p14="http://schemas.microsoft.com/office/powerpoint/2010/main" val="351746583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B4AF-9A3C-679C-73FD-ABF0EC75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Goal Decomposition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524B30-FE8A-97A5-3113-AB01AF7B7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787652"/>
              </p:ext>
            </p:extLst>
          </p:nvPr>
        </p:nvGraphicFramePr>
        <p:xfrm>
          <a:off x="838200" y="1899715"/>
          <a:ext cx="10515600" cy="423672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9898117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11427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950532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85841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62960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Approach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Notes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Best Suited For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51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Hierarchical Planning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Tree-like sub-task structure - Some tasks run in parallel, others sequentially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Stock analysis → Collect data → Clean data → </a:t>
                      </a:r>
                      <a:r>
                        <a:rPr lang="en-IN" sz="2000" noProof="0" dirty="0" err="1"/>
                        <a:t>Analyze</a:t>
                      </a:r>
                      <a:r>
                        <a:rPr lang="en-IN" sz="2000" noProof="0" dirty="0"/>
                        <a:t> data → Summarize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Flexible, supports dependencies, but more complex to manage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Complex problem-solving, research tasks, adaptive workflows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487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Linear Chaining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Strict step-by-step order; each task depends on the previous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ETL pipeline, multi-stage report generation, approval 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Easy to debug and trace end-to-end, but rigid (no parallelism)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Standardized production workflows, reporting pipelines, compliance processes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54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960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63846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2E93-BE4D-FE86-F4BA-328EB4F3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20"/>
            <a:ext cx="10515600" cy="750014"/>
          </a:xfrm>
        </p:spPr>
        <p:txBody>
          <a:bodyPr/>
          <a:lstStyle/>
          <a:p>
            <a:r>
              <a:rPr lang="en-IN" noProof="0" dirty="0"/>
              <a:t>Goal Decomposition Patterns: Key Aspects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2EF8FE-CE6C-A8B2-AC8F-FFB5B05E8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237463"/>
              </p:ext>
            </p:extLst>
          </p:nvPr>
        </p:nvGraphicFramePr>
        <p:xfrm>
          <a:off x="174661" y="718327"/>
          <a:ext cx="11399607" cy="6067753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068628">
                  <a:extLst>
                    <a:ext uri="{9D8B030D-6E8A-4147-A177-3AD203B41FA5}">
                      <a16:colId xmlns:a16="http://schemas.microsoft.com/office/drawing/2014/main" val="965218389"/>
                    </a:ext>
                  </a:extLst>
                </a:gridCol>
                <a:gridCol w="1338526">
                  <a:extLst>
                    <a:ext uri="{9D8B030D-6E8A-4147-A177-3AD203B41FA5}">
                      <a16:colId xmlns:a16="http://schemas.microsoft.com/office/drawing/2014/main" val="1633750921"/>
                    </a:ext>
                  </a:extLst>
                </a:gridCol>
                <a:gridCol w="2790441">
                  <a:extLst>
                    <a:ext uri="{9D8B030D-6E8A-4147-A177-3AD203B41FA5}">
                      <a16:colId xmlns:a16="http://schemas.microsoft.com/office/drawing/2014/main" val="199745523"/>
                    </a:ext>
                  </a:extLst>
                </a:gridCol>
                <a:gridCol w="2705561">
                  <a:extLst>
                    <a:ext uri="{9D8B030D-6E8A-4147-A177-3AD203B41FA5}">
                      <a16:colId xmlns:a16="http://schemas.microsoft.com/office/drawing/2014/main" val="2964626619"/>
                    </a:ext>
                  </a:extLst>
                </a:gridCol>
                <a:gridCol w="3496451">
                  <a:extLst>
                    <a:ext uri="{9D8B030D-6E8A-4147-A177-3AD203B41FA5}">
                      <a16:colId xmlns:a16="http://schemas.microsoft.com/office/drawing/2014/main" val="3482470957"/>
                    </a:ext>
                  </a:extLst>
                </a:gridCol>
              </a:tblGrid>
              <a:tr h="30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Topic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/ </a:t>
                      </a:r>
                      <a:r>
                        <a:rPr lang="en-IN" sz="1600" b="1" noProof="0" dirty="0" err="1"/>
                        <a:t>LangGraph</a:t>
                      </a:r>
                      <a:r>
                        <a:rPr lang="en-IN" sz="1600" b="1" noProof="0" dirty="0"/>
                        <a:t> Implementation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334765"/>
                  </a:ext>
                </a:extLst>
              </a:tr>
              <a:tr h="1099366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Planning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Clarity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Each subtask has a precise description and well-defined inputs and outputs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“Fetch stock data from API X” clearly specifies input (stock symbol) and output (JSON with prices)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 in </a:t>
                      </a:r>
                      <a:r>
                        <a:rPr lang="en-IN" sz="1600" noProof="0" dirty="0" err="1"/>
                        <a:t>LangGraph</a:t>
                      </a:r>
                      <a:r>
                        <a:rPr lang="en-IN" sz="1600" noProof="0" dirty="0"/>
                        <a:t> with defined </a:t>
                      </a:r>
                      <a:r>
                        <a:rPr lang="en-IN" sz="1600" noProof="0" dirty="0" err="1"/>
                        <a:t>input_schema</a:t>
                      </a:r>
                      <a:r>
                        <a:rPr lang="en-IN" sz="1600" noProof="0" dirty="0"/>
                        <a:t> and </a:t>
                      </a:r>
                      <a:r>
                        <a:rPr lang="en-IN" sz="1600" noProof="0" dirty="0" err="1"/>
                        <a:t>output_schema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235187"/>
                  </a:ext>
                </a:extLst>
              </a:tr>
              <a:tr h="13635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Bounded Scope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should not be too fine-grained (causes overhead) or too coarse (lacks clarity of progress)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Instead of “</a:t>
                      </a:r>
                      <a:r>
                        <a:rPr lang="en-IN" sz="1600" noProof="0" dirty="0" err="1"/>
                        <a:t>Analyze</a:t>
                      </a:r>
                      <a:r>
                        <a:rPr lang="en-IN" sz="1600" noProof="0" dirty="0"/>
                        <a:t> stock market,” break it into “Fetch data,” “Clean data,” “Compute indicators,” “Generate summary”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Separate nodes for each step; allows parallel execution if independent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11551"/>
                  </a:ext>
                </a:extLst>
              </a:tr>
              <a:tr h="109936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Validation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Before execution, planners vet subtasks against allowed operations to prevent hallucinated or unsafe actions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API endpoints exist and inputs are valid before running “Fetch stock data”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Pre-execution validation function in each node or a global validator node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756705"/>
                  </a:ext>
                </a:extLst>
              </a:tr>
              <a:tr h="1099366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Capabilities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State Management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Each node must report its status to a shared store (Pending, Running, Successful, Failed)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After “Clean data” runs, the node updates the store as Successful so downstream tasks can proceed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noProof="0" dirty="0" err="1"/>
                        <a:t>LangGraph’s</a:t>
                      </a:r>
                      <a:r>
                        <a:rPr lang="en-IN" sz="1600" noProof="0" dirty="0"/>
                        <a:t> central state store; nodes update status field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023661"/>
                  </a:ext>
                </a:extLst>
              </a:tr>
              <a:tr h="109936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Error Handling Policies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Instead of letting failures cascade, define remediation subtasks (e.g., clean input, switch endpoint, escalate)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If “Fetch stock data” fails, retry with alternative API or log issue for manual review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Define retry/alternate nodes; link error handling nodes in the workflow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000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55729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84FE-C4FF-1DDC-5878-72335438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Best Practices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697508-B39F-1071-1DA4-C0369738E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370557"/>
              </p:ext>
            </p:extLst>
          </p:nvPr>
        </p:nvGraphicFramePr>
        <p:xfrm>
          <a:off x="688368" y="1825625"/>
          <a:ext cx="10515600" cy="473157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74012">
                  <a:extLst>
                    <a:ext uri="{9D8B030D-6E8A-4147-A177-3AD203B41FA5}">
                      <a16:colId xmlns:a16="http://schemas.microsoft.com/office/drawing/2014/main" val="3860268335"/>
                    </a:ext>
                  </a:extLst>
                </a:gridCol>
                <a:gridCol w="4241686">
                  <a:extLst>
                    <a:ext uri="{9D8B030D-6E8A-4147-A177-3AD203B41FA5}">
                      <a16:colId xmlns:a16="http://schemas.microsoft.com/office/drawing/2014/main" val="3468462703"/>
                    </a:ext>
                  </a:extLst>
                </a:gridCol>
                <a:gridCol w="4099902">
                  <a:extLst>
                    <a:ext uri="{9D8B030D-6E8A-4147-A177-3AD203B41FA5}">
                      <a16:colId xmlns:a16="http://schemas.microsoft.com/office/drawing/2014/main" val="2398990744"/>
                    </a:ext>
                  </a:extLst>
                </a:gridCol>
              </a:tblGrid>
              <a:tr h="4061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Topic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Details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 / Implementation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176537926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Separate Planning from Execution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Planner node and an Executor node – easy to update, switch, or evaluate independently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 generates the workflow; Executor node runs each step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962608665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Prompt Templates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Clear instructions or prompts help the model generate consistent plans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 prompt: “Break down this goal into 3–5 sub-tasks with inputs and outputs”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981817651"/>
                  </a:ext>
                </a:extLst>
              </a:tr>
              <a:tr h="928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Model Choice and Temperature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Lower temperature = more consistent, deterministic plans; Higher temperature = more creative execution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node: temperature 0.2; Executor node: temperature 0.8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182364257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Error Handling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Wrap each Executor call in a try-catch block; schedule retries or fallback tasks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If “Fetch data” fails, retry 3 times or switch to an alternate API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936772697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Caching Plans*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Cache planner outputs for recurring goals to avoid repeated planning calls and reduce cost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Store planner output in a key-value store keyed by goal; Executor reuses cached plan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628235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71791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B7EE-FBDA-6725-C41B-FB9C444C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Caching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1472-186E-AAA8-E89E-866A9378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noProof="0" dirty="0"/>
              <a:t>from </a:t>
            </a:r>
            <a:r>
              <a:rPr lang="en-IN" noProof="0" dirty="0" err="1"/>
              <a:t>functools</a:t>
            </a:r>
            <a:r>
              <a:rPr lang="en-IN" noProof="0" dirty="0"/>
              <a:t> import </a:t>
            </a:r>
            <a:r>
              <a:rPr lang="en-IN" noProof="0" dirty="0" err="1"/>
              <a:t>lru_cache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@lru_cache(maxsize=1024)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cache_agent_results</a:t>
            </a:r>
            <a:r>
              <a:rPr lang="en-IN" noProof="0" dirty="0"/>
              <a:t>(prompt: str) -&gt; str: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f"Calling</a:t>
            </a:r>
            <a:r>
              <a:rPr lang="en-IN" noProof="0" dirty="0"/>
              <a:t> LLM for: {prompt}")  # will only print on first call</a:t>
            </a:r>
          </a:p>
          <a:p>
            <a:endParaRPr lang="en-IN" noProof="0" dirty="0"/>
          </a:p>
          <a:p>
            <a:r>
              <a:rPr lang="en-IN" noProof="0" dirty="0"/>
              <a:t>    response = </a:t>
            </a:r>
            <a:r>
              <a:rPr lang="en-IN" noProof="0" dirty="0" err="1"/>
              <a:t>client.chat.completions.create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    model="gpt-4o-mini",</a:t>
            </a:r>
          </a:p>
          <a:p>
            <a:r>
              <a:rPr lang="en-IN" noProof="0" dirty="0"/>
              <a:t>        messages=[{"role": "user", "content": prompt}],</a:t>
            </a:r>
          </a:p>
          <a:p>
            <a:r>
              <a:rPr lang="en-IN" noProof="0" dirty="0"/>
              <a:t>    )</a:t>
            </a:r>
          </a:p>
          <a:p>
            <a:r>
              <a:rPr lang="en-IN" noProof="0" dirty="0"/>
              <a:t>    return </a:t>
            </a:r>
            <a:r>
              <a:rPr lang="en-IN" noProof="0" dirty="0" err="1"/>
              <a:t>response.choices</a:t>
            </a:r>
            <a:r>
              <a:rPr lang="en-IN" noProof="0" dirty="0"/>
              <a:t>[0].</a:t>
            </a:r>
            <a:r>
              <a:rPr lang="en-IN" noProof="0" dirty="0" err="1"/>
              <a:t>message.content</a:t>
            </a:r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if __name__ == "__main__":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("Explain wave-particle duality in one sentence.")) # First call – Cache miss – Store results in cache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("Explain wave-particle duality in one sentence."))   # Cache hit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("Give me a Python example of bubble sort.")) # Cache miss – Call LLM and store results in cache</a:t>
            </a:r>
          </a:p>
        </p:txBody>
      </p:sp>
    </p:spTree>
    <p:extLst>
      <p:ext uri="{BB962C8B-B14F-4D97-AF65-F5344CB8AC3E}">
        <p14:creationId xmlns:p14="http://schemas.microsoft.com/office/powerpoint/2010/main" val="37896339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399D-8C16-604D-5636-058745A5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6E45-35B6-F736-C076-D2F65516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Possible Pitfalls in Planning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30D03E-3BDA-E6AC-8980-635FFE568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83645"/>
              </p:ext>
            </p:extLst>
          </p:nvPr>
        </p:nvGraphicFramePr>
        <p:xfrm>
          <a:off x="702067" y="1558497"/>
          <a:ext cx="10787865" cy="505023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6345">
                  <a:extLst>
                    <a:ext uri="{9D8B030D-6E8A-4147-A177-3AD203B41FA5}">
                      <a16:colId xmlns:a16="http://schemas.microsoft.com/office/drawing/2014/main" val="3295504070"/>
                    </a:ext>
                  </a:extLst>
                </a:gridCol>
                <a:gridCol w="3952127">
                  <a:extLst>
                    <a:ext uri="{9D8B030D-6E8A-4147-A177-3AD203B41FA5}">
                      <a16:colId xmlns:a16="http://schemas.microsoft.com/office/drawing/2014/main" val="1213952477"/>
                    </a:ext>
                  </a:extLst>
                </a:gridCol>
                <a:gridCol w="4349393">
                  <a:extLst>
                    <a:ext uri="{9D8B030D-6E8A-4147-A177-3AD203B41FA5}">
                      <a16:colId xmlns:a16="http://schemas.microsoft.com/office/drawing/2014/main" val="288872189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Problem Type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Notes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945456573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Overly Fine-Grained Steps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Splitting tasks into excessively small sub-tasks can make workflows very slow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“Trim nulls”, “Remove whitespace”, etc. → many tiny operations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87752698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Under-Granularity / Opaque Tasks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Lumping too much into a single step can obscure failures and make recovery difficult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“Generate executive summary” can be broken into “Extract key metrics”, “Draft bullet points”, “Compose report”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20916597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Recursive or Unbounded Planning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Allowing unlimited or uncontrolled planning loops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Agent keeps generating sub-tasks indefinitely → may never terminate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37434380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Hallucinated or Irrelevant Sub-tasks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Planner creates tasks that are unnecessary or nonsensical in the current environment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Example: “Verify blockchain hashes” in a non-blockchain project. Using logs or HITL (human-in-the-loop) can help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19012235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Planning Latency and Costs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Frequent dynamic replanning can increase runtime and LLM costs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 replanning to only new data or new tasks instead of re-planning the entire workflow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6052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36766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3FA2A-3E1C-2E45-A9B2-E4EA4E1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3) Reflection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D0687-B3B0-3466-B11A-58EEDAE89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83891509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3D74-55CA-CEA3-9245-9828857B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Reflection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94744-DD1E-EE67-1EAE-319F22321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AA987C-E09F-D055-B658-572653CDD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83676"/>
              </p:ext>
            </p:extLst>
          </p:nvPr>
        </p:nvGraphicFramePr>
        <p:xfrm>
          <a:off x="838200" y="1898174"/>
          <a:ext cx="10515600" cy="4328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27598">
                  <a:extLst>
                    <a:ext uri="{9D8B030D-6E8A-4147-A177-3AD203B41FA5}">
                      <a16:colId xmlns:a16="http://schemas.microsoft.com/office/drawing/2014/main" val="3092806747"/>
                    </a:ext>
                  </a:extLst>
                </a:gridCol>
                <a:gridCol w="2650732">
                  <a:extLst>
                    <a:ext uri="{9D8B030D-6E8A-4147-A177-3AD203B41FA5}">
                      <a16:colId xmlns:a16="http://schemas.microsoft.com/office/drawing/2014/main" val="2225913666"/>
                    </a:ext>
                  </a:extLst>
                </a:gridCol>
                <a:gridCol w="2815119">
                  <a:extLst>
                    <a:ext uri="{9D8B030D-6E8A-4147-A177-3AD203B41FA5}">
                      <a16:colId xmlns:a16="http://schemas.microsoft.com/office/drawing/2014/main" val="4261680928"/>
                    </a:ext>
                  </a:extLst>
                </a:gridCol>
                <a:gridCol w="3422151">
                  <a:extLst>
                    <a:ext uri="{9D8B030D-6E8A-4147-A177-3AD203B41FA5}">
                      <a16:colId xmlns:a16="http://schemas.microsoft.com/office/drawing/2014/main" val="1862019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Step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 / Why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Implementation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102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Execute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Run a subtask or 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Perform the planned action to achieve the subtask’s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Execute “Fetch stock data from API X” or “Clean dataset”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289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Evaluate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Prompt the model to assess its own results against clear success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Detect errors, inconsistencies, or incomplete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Ask: “Does the cleaned dataset have missing values or duplicates?” or “Are all key metrics computed correctly?”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37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Revise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Feed the evaluation/criticism back into a revision prompt for improvement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Iteratively improve outputs until success criteria are met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If duplicates exist, prompt: “Remove duplicates and recompute metrics” Then re-execute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45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98128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7351-2C96-5F50-A4C6-3808A0D1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ReAct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991A-34F0-8348-AD5E-8740024DB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ReAct</a:t>
            </a:r>
            <a:r>
              <a:rPr lang="en-IN" b="1" noProof="0" dirty="0"/>
              <a:t>: Reason, Act</a:t>
            </a:r>
          </a:p>
          <a:p>
            <a:r>
              <a:rPr lang="en-IN" noProof="0" dirty="0"/>
              <a:t>Interleaves the </a:t>
            </a:r>
            <a:r>
              <a:rPr lang="en-IN" i="1" noProof="0" dirty="0"/>
              <a:t>Thought </a:t>
            </a:r>
            <a:r>
              <a:rPr lang="en-IN" noProof="0" dirty="0"/>
              <a:t>and </a:t>
            </a:r>
            <a:r>
              <a:rPr lang="en-IN" i="1" noProof="0" dirty="0"/>
              <a:t>Action</a:t>
            </a:r>
            <a:r>
              <a:rPr lang="en-IN" noProof="0" dirty="0"/>
              <a:t> steps into a single loop</a:t>
            </a:r>
          </a:p>
          <a:p>
            <a:r>
              <a:rPr lang="en-IN" noProof="0" dirty="0"/>
              <a:t>Allows the agent to reason, act, observe results, and immediately adapt its next reasoning step based on new information</a:t>
            </a:r>
          </a:p>
          <a:p>
            <a:r>
              <a:rPr lang="en-IN" noProof="0" dirty="0"/>
              <a:t>Loop steps</a:t>
            </a:r>
          </a:p>
          <a:p>
            <a:pPr lvl="1"/>
            <a:r>
              <a:rPr lang="en-IN" b="1" noProof="0" dirty="0"/>
              <a:t>Thought</a:t>
            </a:r>
            <a:r>
              <a:rPr lang="en-IN" noProof="0" dirty="0"/>
              <a:t>: Model reflects on the current goal and past observations</a:t>
            </a:r>
          </a:p>
          <a:p>
            <a:pPr lvl="1"/>
            <a:r>
              <a:rPr lang="en-IN" b="1" noProof="0" dirty="0"/>
              <a:t>Action</a:t>
            </a:r>
            <a:r>
              <a:rPr lang="en-IN" noProof="0" dirty="0"/>
              <a:t>: Selects from the available tools (APIs, code executors) and issues a call</a:t>
            </a:r>
          </a:p>
          <a:p>
            <a:pPr lvl="1"/>
            <a:r>
              <a:rPr lang="en-IN" b="1" noProof="0" dirty="0"/>
              <a:t>Observation</a:t>
            </a:r>
            <a:r>
              <a:rPr lang="en-IN" noProof="0" dirty="0"/>
              <a:t>: Environment returns the tool’s output</a:t>
            </a:r>
          </a:p>
          <a:p>
            <a:pPr lvl="1"/>
            <a:r>
              <a:rPr lang="en-IN" b="1" noProof="0" dirty="0"/>
              <a:t>Next Thought</a:t>
            </a:r>
            <a:r>
              <a:rPr lang="en-IN" noProof="0" dirty="0"/>
              <a:t>: Model integrates the observation into reasoning, deciding the next tool or conclusion</a:t>
            </a:r>
          </a:p>
        </p:txBody>
      </p:sp>
    </p:spTree>
    <p:extLst>
      <p:ext uri="{BB962C8B-B14F-4D97-AF65-F5344CB8AC3E}">
        <p14:creationId xmlns:p14="http://schemas.microsoft.com/office/powerpoint/2010/main" val="340088234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7B5E-EBAB-8765-9495-8A12A9B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Versus Reflection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FB239B-150E-B187-458B-D2A4BC657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592030"/>
              </p:ext>
            </p:extLst>
          </p:nvPr>
        </p:nvGraphicFramePr>
        <p:xfrm>
          <a:off x="838200" y="2401094"/>
          <a:ext cx="10515600" cy="32004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250392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0749966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13452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ReAct</a:t>
                      </a:r>
                      <a:r>
                        <a:rPr lang="en-GB" b="1" dirty="0"/>
                        <a:t>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Reflection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886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Primary goal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Act + use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Improve answer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497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How it works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 → Act → Observe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Draft → Critique → Redraft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75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Focus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Problem-solving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Self-improvement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254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Error handling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Retry actions based on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Rewrite based on critiques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019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Use case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tool calling,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Writing, reasoning, refinement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64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Nature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Internal introspection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02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When it ends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When environment gives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When refinement converges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8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19342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28519-5A6E-E5B4-7327-1DEFC35EA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4D9BDD-7BC5-F454-BBA3-F30069F4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4) Multi-Agent Collaboration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AA6B1-0F38-E646-4BC3-CB5A0C16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1639465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7FB3-7246-7D21-C813-CE88D4E3D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8A41-1245-41BD-EAF6-A380A6F8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FDBB-D357-0C81-7AA0-BB3B91E4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7D972C-2A78-5A5C-A231-4101562A6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58930"/>
              </p:ext>
            </p:extLst>
          </p:nvPr>
        </p:nvGraphicFramePr>
        <p:xfrm>
          <a:off x="838200" y="1692239"/>
          <a:ext cx="10812696" cy="465095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71436">
                  <a:extLst>
                    <a:ext uri="{9D8B030D-6E8A-4147-A177-3AD203B41FA5}">
                      <a16:colId xmlns:a16="http://schemas.microsoft.com/office/drawing/2014/main" val="1170272246"/>
                    </a:ext>
                  </a:extLst>
                </a:gridCol>
                <a:gridCol w="2969231">
                  <a:extLst>
                    <a:ext uri="{9D8B030D-6E8A-4147-A177-3AD203B41FA5}">
                      <a16:colId xmlns:a16="http://schemas.microsoft.com/office/drawing/2014/main" val="507657783"/>
                    </a:ext>
                  </a:extLst>
                </a:gridCol>
                <a:gridCol w="2476072">
                  <a:extLst>
                    <a:ext uri="{9D8B030D-6E8A-4147-A177-3AD203B41FA5}">
                      <a16:colId xmlns:a16="http://schemas.microsoft.com/office/drawing/2014/main" val="3679768647"/>
                    </a:ext>
                  </a:extLst>
                </a:gridCol>
                <a:gridCol w="3595957">
                  <a:extLst>
                    <a:ext uri="{9D8B030D-6E8A-4147-A177-3AD203B41FA5}">
                      <a16:colId xmlns:a16="http://schemas.microsoft.com/office/drawing/2014/main" val="1813707514"/>
                    </a:ext>
                  </a:extLst>
                </a:gridCol>
              </a:tblGrid>
              <a:tr h="491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Pattern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 / How It Works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Benefits / Notes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 / Use Case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194926657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Pipeline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 A completes its task and passes results to Agent B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Easy debugging; keeps agents decoupled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ETL workflow: Agent A fetches data → Agent B cleans data → Agent C </a:t>
                      </a:r>
                      <a:r>
                        <a:rPr lang="en-IN" sz="1800" noProof="0" dirty="0" err="1"/>
                        <a:t>analyzes</a:t>
                      </a:r>
                      <a:r>
                        <a:rPr lang="en-IN" sz="1800" noProof="0" dirty="0"/>
                        <a:t> data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362678736"/>
                  </a:ext>
                </a:extLst>
              </a:tr>
              <a:tr h="1122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Group Chat (Shared Context)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exchange messages on a common blackboard; each reads/writes relevant info, a manager coordinates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Peer-to-peer coordination without rigid sequencing; flexible interaction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research assistant where each agent contributes expertise to a shared knowledge base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660368347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Debate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Two or more agents argue different positions; a third agent judges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Encourages critical reasoning; exposes multiple perspectives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Fact-checking, model-based evaluation, or policy recommendation scenarios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599995360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Swarm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Spawn multiple copies of the same agent to explore variations in parallel, then aggregate results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Encourages creativity, explores alternatives efficiently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Brainstorming marketing taglines, generating multiple code solutions, or creative content ideas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626024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863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9480-35B4-17E0-24C0-42CC8CEE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16FC3-601B-57FB-4008-0673AE20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Pipeline pattern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Group Chat pattern</a:t>
            </a:r>
          </a:p>
          <a:p>
            <a:endParaRPr lang="en-IN" b="1" dirty="0"/>
          </a:p>
          <a:p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3D4B1-08BD-CF71-F2D1-C4C0D31B584C}"/>
              </a:ext>
            </a:extLst>
          </p:cNvPr>
          <p:cNvSpPr txBox="1"/>
          <p:nvPr/>
        </p:nvSpPr>
        <p:spPr>
          <a:xfrm>
            <a:off x="3849554" y="1875347"/>
            <a:ext cx="74687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Input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CABA6-C708-7173-AB70-74F240B5BEDB}"/>
              </a:ext>
            </a:extLst>
          </p:cNvPr>
          <p:cNvSpPr txBox="1"/>
          <p:nvPr/>
        </p:nvSpPr>
        <p:spPr>
          <a:xfrm>
            <a:off x="4944275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1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72947-F507-A9C7-CFF6-8D5B36844F6D}"/>
              </a:ext>
            </a:extLst>
          </p:cNvPr>
          <p:cNvSpPr txBox="1"/>
          <p:nvPr/>
        </p:nvSpPr>
        <p:spPr>
          <a:xfrm>
            <a:off x="6239093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2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7F8C6-037B-1B8B-FFDE-02DE3EB8C03C}"/>
              </a:ext>
            </a:extLst>
          </p:cNvPr>
          <p:cNvSpPr txBox="1"/>
          <p:nvPr/>
        </p:nvSpPr>
        <p:spPr>
          <a:xfrm>
            <a:off x="7533911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…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56D75-27C1-E2DD-CCB2-985B00808F8E}"/>
              </a:ext>
            </a:extLst>
          </p:cNvPr>
          <p:cNvSpPr txBox="1"/>
          <p:nvPr/>
        </p:nvSpPr>
        <p:spPr>
          <a:xfrm>
            <a:off x="8881084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CCC23-AC6C-ED93-F840-BB327142720A}"/>
              </a:ext>
            </a:extLst>
          </p:cNvPr>
          <p:cNvSpPr txBox="1"/>
          <p:nvPr/>
        </p:nvSpPr>
        <p:spPr>
          <a:xfrm>
            <a:off x="10242217" y="1875347"/>
            <a:ext cx="98187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Output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E3810A-8D31-0BE6-0CF1-CFA689CF848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596430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939FA5-FAA8-9079-D1E9-0D2A79D1D773}"/>
              </a:ext>
            </a:extLst>
          </p:cNvPr>
          <p:cNvCxnSpPr/>
          <p:nvPr/>
        </p:nvCxnSpPr>
        <p:spPr>
          <a:xfrm>
            <a:off x="5926149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2A3A3-8720-FECB-CC9F-9509F1331A4F}"/>
              </a:ext>
            </a:extLst>
          </p:cNvPr>
          <p:cNvCxnSpPr/>
          <p:nvPr/>
        </p:nvCxnSpPr>
        <p:spPr>
          <a:xfrm>
            <a:off x="7220967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2A7184-5883-13FF-CCD1-19E319A8DBE4}"/>
              </a:ext>
            </a:extLst>
          </p:cNvPr>
          <p:cNvCxnSpPr/>
          <p:nvPr/>
        </p:nvCxnSpPr>
        <p:spPr>
          <a:xfrm>
            <a:off x="8515785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D19E15-864A-159C-5F39-F3267F941C7A}"/>
              </a:ext>
            </a:extLst>
          </p:cNvPr>
          <p:cNvCxnSpPr/>
          <p:nvPr/>
        </p:nvCxnSpPr>
        <p:spPr>
          <a:xfrm>
            <a:off x="9862958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F709-BA82-BE20-0588-4129E682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26" y="2852941"/>
            <a:ext cx="5891328" cy="39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306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BB51-F572-FA9A-BA25-38166417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5908-AB0B-914D-12FC-723C74E9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Debate pattern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C73714-D9B9-95B1-7BFA-10B36F43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78" y="517451"/>
            <a:ext cx="3882065" cy="58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31295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C6C2-91BB-7888-677F-9154B0F8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133D-CA3E-22F2-7779-C8E86E02E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Swarm pattern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A9B35-1C70-6345-1C0D-7284FA6F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42" y="2196526"/>
            <a:ext cx="689706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696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37459-529A-942B-4570-972B66AD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06A335-BE8F-F80D-3ACA-9C02B99F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5) Monolithic and Micro-Agent Architectures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C35F6-4F73-E0AC-EA54-8A9864EE1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11191510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C0758-2F62-9ECD-0305-2B4C36524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BD4C-8178-ACC4-8651-7BF8C097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Monolithic versus Micro-Agent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CF0C3-E7B0-F346-4D63-3D8ED61C1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Monolithic Architecture</a:t>
            </a:r>
            <a:r>
              <a:rPr lang="en-IN" noProof="0" dirty="0"/>
              <a:t>: Bundle planning, reasoning, memory management, and tool integrations into a single service</a:t>
            </a:r>
          </a:p>
          <a:p>
            <a:r>
              <a:rPr lang="en-IN" b="1" noProof="0" dirty="0"/>
              <a:t>Micro-Agent Architecture</a:t>
            </a:r>
            <a:r>
              <a:rPr lang="en-IN" noProof="0" dirty="0"/>
              <a:t>: Separate these into focused services by running separate processes/containers</a:t>
            </a:r>
          </a:p>
          <a:p>
            <a:pPr lvl="1"/>
            <a:r>
              <a:rPr lang="en-IN" noProof="0" dirty="0"/>
              <a:t>Use Kafka/Another messaging middleware for inter-agent communication, instead of agent-to-agent communication</a:t>
            </a:r>
          </a:p>
          <a:p>
            <a:pPr lvl="1"/>
            <a:r>
              <a:rPr lang="en-IN" noProof="0" dirty="0"/>
              <a:t>Every message would be JSON: </a:t>
            </a:r>
            <a:r>
              <a:rPr lang="en-IN" noProof="0" dirty="0" err="1"/>
              <a:t>task_id</a:t>
            </a:r>
            <a:r>
              <a:rPr lang="en-IN" noProof="0" dirty="0"/>
              <a:t>, </a:t>
            </a:r>
            <a:r>
              <a:rPr lang="en-IN" noProof="0" dirty="0" err="1"/>
              <a:t>task_type</a:t>
            </a:r>
            <a:r>
              <a:rPr lang="en-IN" noProof="0" dirty="0"/>
              <a:t>, payload</a:t>
            </a:r>
          </a:p>
          <a:p>
            <a:pPr lvl="1"/>
            <a:r>
              <a:rPr lang="en-IN" noProof="0" dirty="0"/>
              <a:t>Example: Planner agent will write “</a:t>
            </a:r>
            <a:r>
              <a:rPr lang="en-IN" noProof="0" dirty="0" err="1"/>
              <a:t>task_type</a:t>
            </a:r>
            <a:r>
              <a:rPr lang="en-IN" noProof="0" dirty="0"/>
              <a:t>”: “plan” and Tool Agents will listen for “</a:t>
            </a:r>
            <a:r>
              <a:rPr lang="en-IN" noProof="0" dirty="0" err="1"/>
              <a:t>task_type</a:t>
            </a:r>
            <a:r>
              <a:rPr lang="en-IN" noProof="0" dirty="0"/>
              <a:t>”: “execute”</a:t>
            </a:r>
          </a:p>
          <a:p>
            <a:endParaRPr lang="en-IN" b="1" noProof="0" dirty="0"/>
          </a:p>
          <a:p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267339800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922D-2DFE-E024-7109-0B6E6F8F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Stateful Versus Stateless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D01058-3A1E-5FF7-1FF5-47C31869B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922100"/>
              </p:ext>
            </p:extLst>
          </p:nvPr>
        </p:nvGraphicFramePr>
        <p:xfrm>
          <a:off x="565079" y="1307515"/>
          <a:ext cx="10715946" cy="4827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98427">
                  <a:extLst>
                    <a:ext uri="{9D8B030D-6E8A-4147-A177-3AD203B41FA5}">
                      <a16:colId xmlns:a16="http://schemas.microsoft.com/office/drawing/2014/main" val="1087030182"/>
                    </a:ext>
                  </a:extLst>
                </a:gridCol>
                <a:gridCol w="2444579">
                  <a:extLst>
                    <a:ext uri="{9D8B030D-6E8A-4147-A177-3AD203B41FA5}">
                      <a16:colId xmlns:a16="http://schemas.microsoft.com/office/drawing/2014/main" val="9561963"/>
                    </a:ext>
                  </a:extLst>
                </a:gridCol>
                <a:gridCol w="2586562">
                  <a:extLst>
                    <a:ext uri="{9D8B030D-6E8A-4147-A177-3AD203B41FA5}">
                      <a16:colId xmlns:a16="http://schemas.microsoft.com/office/drawing/2014/main" val="1442767383"/>
                    </a:ext>
                  </a:extLst>
                </a:gridCol>
                <a:gridCol w="2143189">
                  <a:extLst>
                    <a:ext uri="{9D8B030D-6E8A-4147-A177-3AD203B41FA5}">
                      <a16:colId xmlns:a16="http://schemas.microsoft.com/office/drawing/2014/main" val="1581176606"/>
                    </a:ext>
                  </a:extLst>
                </a:gridCol>
                <a:gridCol w="2143189">
                  <a:extLst>
                    <a:ext uri="{9D8B030D-6E8A-4147-A177-3AD203B41FA5}">
                      <a16:colId xmlns:a16="http://schemas.microsoft.com/office/drawing/2014/main" val="817641409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Type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Pros / Benefits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Cons / Limitations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Notes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4027628885"/>
                  </a:ext>
                </a:extLst>
              </a:tr>
              <a:tr h="21330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Stateless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Each request is a fresh start; loads any required context from external stores, performs its work, and discards in-memory state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Easy horizontal scaling; simpler deployment; no session-specific data stored in memory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Slightly higher latency due to repeated context loading; may require more external storage access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Microservices architecture; serverless LLM calls where each invocation is independent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83201198"/>
                  </a:ext>
                </a:extLst>
              </a:tr>
              <a:tr h="18770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Stateful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Keeps context in memory across multiple calls; may use a session object in a long-running process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Reduced latency by avoiding repeated serialization/external calls; allows multi-step interactions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Harder to scale horizontally; memory leaks or stale data possible; needs session management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Chatbots maintaining conversation state; long-running workflows; memory-augmented agents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679504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77012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CBE66C-3572-5AB5-55D5-CA4A80AD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6) Vector Embeddings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EDB0F-8D3A-C7FC-BFA5-C2EEA7BE8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4040526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F010-F128-BAB8-F1AC-4DBB6A1A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Vector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6A9E5-6B50-22B6-6906-AF1B7070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Vector embeddings</a:t>
            </a:r>
            <a:r>
              <a:rPr lang="en-IN" noProof="0" dirty="0"/>
              <a:t>: Convert unstructured text into high-dimensional numeric representations, enabling semantic similarity searches that go beyond exact keyword matching</a:t>
            </a:r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Tip: Batch multiple inputs together and cache results to avoid re-computation</a:t>
            </a:r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5A96B-0686-3552-2FBB-B4570398B29C}"/>
              </a:ext>
            </a:extLst>
          </p:cNvPr>
          <p:cNvSpPr txBox="1"/>
          <p:nvPr/>
        </p:nvSpPr>
        <p:spPr>
          <a:xfrm>
            <a:off x="1078786" y="3248008"/>
            <a:ext cx="241442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Generate embeddings using a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69A52-654A-1C90-5FC6-9D2E0838C429}"/>
              </a:ext>
            </a:extLst>
          </p:cNvPr>
          <p:cNvSpPr txBox="1"/>
          <p:nvPr/>
        </p:nvSpPr>
        <p:spPr>
          <a:xfrm>
            <a:off x="4025757" y="3248007"/>
            <a:ext cx="25291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Index embeddings into a vector DB (e.g. Chroma)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367C-D884-B2DB-5A65-CCB079B5833E}"/>
              </a:ext>
            </a:extLst>
          </p:cNvPr>
          <p:cNvSpPr txBox="1"/>
          <p:nvPr/>
        </p:nvSpPr>
        <p:spPr>
          <a:xfrm>
            <a:off x="7087456" y="3248006"/>
            <a:ext cx="426634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Perform nearest-neighbour queries to retrieve the most relevant documents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BFA552E-BC79-8D5B-0C83-D7CC4764113C}"/>
              </a:ext>
            </a:extLst>
          </p:cNvPr>
          <p:cNvSpPr/>
          <p:nvPr/>
        </p:nvSpPr>
        <p:spPr>
          <a:xfrm>
            <a:off x="3493213" y="3411021"/>
            <a:ext cx="532544" cy="30822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C9160-1B57-FA87-BA16-8057791650AE}"/>
              </a:ext>
            </a:extLst>
          </p:cNvPr>
          <p:cNvSpPr/>
          <p:nvPr/>
        </p:nvSpPr>
        <p:spPr>
          <a:xfrm>
            <a:off x="6554912" y="3409308"/>
            <a:ext cx="532544" cy="30822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88132561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5209-3984-7705-A180-84BEEAB0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7) Observability and 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6CAF6-CFD7-32BA-C261-9B1C054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95346966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D0E2-6745-9BDE-81C8-50A0E49A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Observability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5C14-0DF5-F2F1-2929-085BA36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Observability</a:t>
            </a:r>
            <a:r>
              <a:rPr lang="en-IN" noProof="0" dirty="0"/>
              <a:t>: Turn an opaque agentic system into a diagnosable, resilient platform</a:t>
            </a:r>
          </a:p>
          <a:p>
            <a:r>
              <a:rPr lang="en-IN" noProof="0" dirty="0"/>
              <a:t>Get performance insights, Spot failures, and Prove compliance</a:t>
            </a:r>
          </a:p>
          <a:p>
            <a:r>
              <a:rPr lang="en-IN" noProof="0" dirty="0"/>
              <a:t>Structured logging: Use JSON</a:t>
            </a:r>
          </a:p>
          <a:p>
            <a:pPr lvl="1"/>
            <a:r>
              <a:rPr lang="en-IN" noProof="0" dirty="0"/>
              <a:t>Instead of plain text, JSON has consistent fields – Timestamps, Levels, Tasks, Session IDs, Human-readable messages</a:t>
            </a:r>
          </a:p>
          <a:p>
            <a:pPr lvl="1"/>
            <a:r>
              <a:rPr lang="en-IN" noProof="0" dirty="0"/>
              <a:t>Easy to filter and correlate</a:t>
            </a:r>
          </a:p>
          <a:p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816277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5E6-513B-C4A1-F7C3-5F9FD23C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5AD88-0D2B-E3A2-C40B-D01BFD7F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Test planners, executors, and reflection loops by mocking LLM responses</a:t>
            </a:r>
          </a:p>
          <a:p>
            <a:r>
              <a:rPr lang="en-IN" noProof="0" dirty="0"/>
              <a:t>Isolates our logic from API vulnerabilities and speeds up feedback</a:t>
            </a:r>
          </a:p>
          <a:p>
            <a:r>
              <a:rPr lang="en-IN" noProof="0" dirty="0"/>
              <a:t>Use Python’s </a:t>
            </a:r>
            <a:r>
              <a:rPr lang="en-IN" noProof="0" dirty="0" err="1"/>
              <a:t>MagicMock</a:t>
            </a:r>
            <a:r>
              <a:rPr lang="en-IN" noProof="0" dirty="0"/>
              <a:t>: </a:t>
            </a:r>
            <a:r>
              <a:rPr lang="en-IN" noProof="0" dirty="0">
                <a:hlinkClick r:id="rId2"/>
              </a:rPr>
              <a:t>https://docs.python.org/3/library/unittest.mock.html</a:t>
            </a:r>
            <a:endParaRPr lang="en-IN" noProof="0" dirty="0"/>
          </a:p>
          <a:p>
            <a:r>
              <a:rPr lang="en-IN" noProof="0" dirty="0"/>
              <a:t>Sample code: Next slide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92907941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2069-9095-587C-9E64-A64A85EE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Mocking LLM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2A74C-1D30-A89A-1D5A-5BEE59B1A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noProof="0" dirty="0"/>
              <a:t>from </a:t>
            </a:r>
            <a:r>
              <a:rPr lang="en-IN" noProof="0" dirty="0" err="1"/>
              <a:t>unittest.mock</a:t>
            </a:r>
            <a:r>
              <a:rPr lang="en-IN" noProof="0" dirty="0"/>
              <a:t> import </a:t>
            </a:r>
            <a:r>
              <a:rPr lang="en-IN" noProof="0" dirty="0" err="1"/>
              <a:t>MagicMock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 err="1"/>
              <a:t>fake_llm</a:t>
            </a:r>
            <a:r>
              <a:rPr lang="en-IN" noProof="0" dirty="0"/>
              <a:t> = </a:t>
            </a:r>
            <a:r>
              <a:rPr lang="en-IN" noProof="0" dirty="0" err="1"/>
              <a:t>MagicMock</a:t>
            </a:r>
            <a:r>
              <a:rPr lang="en-IN" noProof="0" dirty="0"/>
              <a:t>()</a:t>
            </a:r>
          </a:p>
          <a:p>
            <a:endParaRPr lang="en-IN" noProof="0" dirty="0"/>
          </a:p>
          <a:p>
            <a:r>
              <a:rPr lang="en-IN" noProof="0" dirty="0"/>
              <a:t># Tell </a:t>
            </a:r>
            <a:r>
              <a:rPr lang="en-IN" noProof="0" dirty="0" err="1"/>
              <a:t>MagicMock</a:t>
            </a:r>
            <a:r>
              <a:rPr lang="en-IN" noProof="0" dirty="0"/>
              <a:t>: whenever someone calls </a:t>
            </a:r>
            <a:r>
              <a:rPr lang="en-IN" noProof="0" dirty="0" err="1"/>
              <a:t>fake_llm.chat.completions.create</a:t>
            </a:r>
            <a:r>
              <a:rPr lang="en-IN" noProof="0" dirty="0"/>
              <a:t>(), </a:t>
            </a:r>
          </a:p>
          <a:p>
            <a:r>
              <a:rPr lang="en-IN" noProof="0" dirty="0"/>
              <a:t># return an object with .choices[0].</a:t>
            </a:r>
            <a:r>
              <a:rPr lang="en-IN" noProof="0" dirty="0" err="1"/>
              <a:t>message.content</a:t>
            </a:r>
            <a:r>
              <a:rPr lang="en-IN" noProof="0" dirty="0"/>
              <a:t> = "This is mocked"</a:t>
            </a:r>
          </a:p>
          <a:p>
            <a:r>
              <a:rPr lang="en-IN" noProof="0" dirty="0" err="1"/>
              <a:t>fake_llm.chat.completions.create.return_value</a:t>
            </a:r>
            <a:r>
              <a:rPr lang="en-IN" noProof="0" dirty="0"/>
              <a:t> = </a:t>
            </a:r>
            <a:r>
              <a:rPr lang="en-IN" noProof="0" dirty="0" err="1"/>
              <a:t>MagicMock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choices=[</a:t>
            </a:r>
            <a:r>
              <a:rPr lang="en-IN" noProof="0" dirty="0" err="1"/>
              <a:t>MagicMock</a:t>
            </a:r>
            <a:r>
              <a:rPr lang="en-IN" noProof="0" dirty="0"/>
              <a:t>(message=</a:t>
            </a:r>
            <a:r>
              <a:rPr lang="en-IN" noProof="0" dirty="0" err="1"/>
              <a:t>MagicMock</a:t>
            </a:r>
            <a:r>
              <a:rPr lang="en-IN" noProof="0" dirty="0"/>
              <a:t>(content="This is a mocked LLM response."))]</a:t>
            </a:r>
          </a:p>
          <a:p>
            <a:r>
              <a:rPr lang="en-IN" noProof="0" dirty="0"/>
              <a:t>)</a:t>
            </a:r>
          </a:p>
          <a:p>
            <a:endParaRPr lang="en-IN" noProof="0" dirty="0"/>
          </a:p>
          <a:p>
            <a:r>
              <a:rPr lang="en-IN" noProof="0" dirty="0"/>
              <a:t>response = </a:t>
            </a:r>
            <a:r>
              <a:rPr lang="en-IN" noProof="0" dirty="0" err="1"/>
              <a:t>fake_llm.chat.completions.create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model="gpt-4o-mini",</a:t>
            </a:r>
          </a:p>
          <a:p>
            <a:r>
              <a:rPr lang="en-IN" noProof="0" dirty="0"/>
              <a:t>    messages=[{"role": "user", "content": "Hi"}],</a:t>
            </a:r>
          </a:p>
          <a:p>
            <a:r>
              <a:rPr lang="en-IN" noProof="0" dirty="0"/>
              <a:t>)</a:t>
            </a:r>
          </a:p>
          <a:p>
            <a:endParaRPr lang="en-IN" noProof="0" dirty="0"/>
          </a:p>
          <a:p>
            <a:r>
              <a:rPr lang="en-IN" noProof="0" dirty="0"/>
              <a:t>print(</a:t>
            </a:r>
            <a:r>
              <a:rPr lang="en-IN" noProof="0" dirty="0" err="1"/>
              <a:t>response.choices</a:t>
            </a:r>
            <a:r>
              <a:rPr lang="en-IN" noProof="0" dirty="0"/>
              <a:t>[0].</a:t>
            </a:r>
            <a:r>
              <a:rPr lang="en-IN" noProof="0" dirty="0" err="1"/>
              <a:t>message.content</a:t>
            </a:r>
            <a:r>
              <a:rPr lang="en-IN" noProof="0" dirty="0"/>
              <a:t>)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2685656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E75E-B2C7-189D-D460-FC836B84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Contract Testing for Custom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BDA63-8BCD-8CAA-FE5B-463B09EF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Ensuring that tool wrappers adhere to expected inputs and outputs, especially when they make external API calls</a:t>
            </a:r>
          </a:p>
          <a:p>
            <a:r>
              <a:rPr lang="en-IN" noProof="0" dirty="0"/>
              <a:t>How? Do not actually make external API calls, but hard code responses from the tool</a:t>
            </a:r>
          </a:p>
          <a:p>
            <a:r>
              <a:rPr lang="en-IN" noProof="0" dirty="0"/>
              <a:t>Remember: We are checking the interface (contract) only</a:t>
            </a:r>
          </a:p>
          <a:p>
            <a:r>
              <a:rPr lang="en-IN" noProof="0" dirty="0"/>
              <a:t>Example: Next slide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69261339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C886-7DB8-D78F-E792-2BB0F006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Contract Testing for Custom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5A6CC-1550-1E9F-22E4-1696181D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SearchEngineTool</a:t>
            </a:r>
            <a:r>
              <a:rPr lang="en-IN" noProof="0" dirty="0"/>
              <a:t>(Tool):  </a:t>
            </a:r>
          </a:p>
          <a:p>
            <a:r>
              <a:rPr lang="en-IN" noProof="0" dirty="0"/>
              <a:t>    Input Contract:</a:t>
            </a:r>
          </a:p>
          <a:p>
            <a:r>
              <a:rPr lang="en-IN" noProof="0" dirty="0"/>
              <a:t>    - 'query' (str): The search query to perform.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Output Contract:</a:t>
            </a:r>
          </a:p>
          <a:p>
            <a:r>
              <a:rPr lang="en-IN" noProof="0" dirty="0"/>
              <a:t>    - </a:t>
            </a:r>
            <a:r>
              <a:rPr lang="en-IN" noProof="0" dirty="0" err="1"/>
              <a:t>Dict</a:t>
            </a:r>
            <a:r>
              <a:rPr lang="en-IN" noProof="0" dirty="0"/>
              <a:t> with a 'results' key containing a list of objects.</a:t>
            </a:r>
          </a:p>
          <a:p>
            <a:r>
              <a:rPr lang="en-IN" noProof="0" dirty="0"/>
              <a:t>    - Each object in the list has 'title' (str) and '</a:t>
            </a:r>
            <a:r>
              <a:rPr lang="en-IN" noProof="0" dirty="0" err="1"/>
              <a:t>url</a:t>
            </a:r>
            <a:r>
              <a:rPr lang="en-IN" noProof="0" dirty="0"/>
              <a:t>' (str) keys.</a:t>
            </a:r>
          </a:p>
          <a:p>
            <a:r>
              <a:rPr lang="en-IN" noProof="0" dirty="0"/>
              <a:t>    """</a:t>
            </a:r>
          </a:p>
          <a:p>
            <a:r>
              <a:rPr lang="en-IN" noProof="0" dirty="0"/>
              <a:t>    def run(self, query: str) -&gt; </a:t>
            </a:r>
            <a:r>
              <a:rPr lang="en-IN" noProof="0" dirty="0" err="1"/>
              <a:t>Dict</a:t>
            </a:r>
            <a:r>
              <a:rPr lang="en-IN" noProof="0" dirty="0"/>
              <a:t>[str, Any]:</a:t>
            </a:r>
          </a:p>
          <a:p>
            <a:r>
              <a:rPr lang="en-IN" noProof="0" dirty="0"/>
              <a:t>        print(</a:t>
            </a:r>
            <a:r>
              <a:rPr lang="en-IN" noProof="0" dirty="0" err="1"/>
              <a:t>f"Agent</a:t>
            </a:r>
            <a:r>
              <a:rPr lang="en-IN" noProof="0" dirty="0"/>
              <a:t> is calling </a:t>
            </a:r>
            <a:r>
              <a:rPr lang="en-IN" noProof="0" dirty="0" err="1"/>
              <a:t>SearchEngine</a:t>
            </a:r>
            <a:r>
              <a:rPr lang="en-IN" noProof="0" dirty="0"/>
              <a:t> with query: '{query}'")</a:t>
            </a:r>
          </a:p>
          <a:p>
            <a:r>
              <a:rPr lang="en-IN" noProof="0" dirty="0"/>
              <a:t>        </a:t>
            </a:r>
          </a:p>
          <a:p>
            <a:r>
              <a:rPr lang="en-IN" noProof="0" dirty="0"/>
              <a:t>        # This is where we hard-code the mock response.</a:t>
            </a:r>
          </a:p>
          <a:p>
            <a:r>
              <a:rPr lang="en-IN" noProof="0" dirty="0"/>
              <a:t>        # It strictly adheres to the defined output contract.</a:t>
            </a:r>
          </a:p>
          <a:p>
            <a:r>
              <a:rPr lang="en-IN" noProof="0" dirty="0"/>
              <a:t>        </a:t>
            </a:r>
            <a:r>
              <a:rPr lang="en-IN" noProof="0" dirty="0" err="1"/>
              <a:t>mock_response</a:t>
            </a:r>
            <a:r>
              <a:rPr lang="en-IN" noProof="0" dirty="0"/>
              <a:t> = {</a:t>
            </a:r>
          </a:p>
          <a:p>
            <a:r>
              <a:rPr lang="en-IN" noProof="0" dirty="0"/>
              <a:t>            "results": [</a:t>
            </a:r>
          </a:p>
          <a:p>
            <a:r>
              <a:rPr lang="en-IN" noProof="0" dirty="0"/>
              <a:t>                {</a:t>
            </a:r>
          </a:p>
          <a:p>
            <a:r>
              <a:rPr lang="en-IN" noProof="0" dirty="0"/>
              <a:t>                    "title": "Google AI Blog: Latest Developments",</a:t>
            </a:r>
          </a:p>
          <a:p>
            <a:r>
              <a:rPr lang="en-IN" noProof="0" dirty="0"/>
              <a:t>                    "</a:t>
            </a:r>
            <a:r>
              <a:rPr lang="en-IN" noProof="0" dirty="0" err="1"/>
              <a:t>url</a:t>
            </a:r>
            <a:r>
              <a:rPr lang="en-IN" noProof="0" dirty="0"/>
              <a:t>": "https://ai.googleblog.com/"</a:t>
            </a:r>
          </a:p>
          <a:p>
            <a:r>
              <a:rPr lang="en-IN" noProof="0" dirty="0"/>
              <a:t>                }</a:t>
            </a:r>
          </a:p>
          <a:p>
            <a:r>
              <a:rPr lang="en-IN" noProof="0" dirty="0"/>
              <a:t>            ]</a:t>
            </a:r>
          </a:p>
          <a:p>
            <a:r>
              <a:rPr lang="en-IN" noProof="0" dirty="0"/>
              <a:t>        }</a:t>
            </a:r>
          </a:p>
          <a:p>
            <a:r>
              <a:rPr lang="en-IN" noProof="0" dirty="0"/>
              <a:t>        return </a:t>
            </a:r>
            <a:r>
              <a:rPr lang="en-IN" noProof="0" dirty="0" err="1"/>
              <a:t>mock_response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88831705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BDA2-15A5-92B1-9338-5E9EBBB4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Flight MCP Client and Agent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BD7F14-A10A-8F23-A31F-76B82470DD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125856"/>
              </p:ext>
            </p:extLst>
          </p:nvPr>
        </p:nvGraphicFramePr>
        <p:xfrm>
          <a:off x="838200" y="1825625"/>
          <a:ext cx="1051559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61">
                  <a:extLst>
                    <a:ext uri="{9D8B030D-6E8A-4147-A177-3AD203B41FA5}">
                      <a16:colId xmlns:a16="http://schemas.microsoft.com/office/drawing/2014/main" val="3019432092"/>
                    </a:ext>
                  </a:extLst>
                </a:gridCol>
                <a:gridCol w="4677137">
                  <a:extLst>
                    <a:ext uri="{9D8B030D-6E8A-4147-A177-3AD203B41FA5}">
                      <a16:colId xmlns:a16="http://schemas.microsoft.com/office/drawing/2014/main" val="547078302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24718756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543895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00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MCP client to obtain flight details from flights MCP server (https://smithery.ai/server/@punitarani/fli)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mcp_clients\flight_mcp_client.py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 the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1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flights agent to call this flights MCP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agents\flight_agent.py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empty file __init__.py in C:\code\agenticai\travel_agent_project</a:t>
                      </a:r>
                      <a:br>
                        <a:rPr lang="en-IN" noProof="0" dirty="0"/>
                      </a:br>
                      <a:br>
                        <a:rPr lang="en-IN" noProof="0" dirty="0"/>
                      </a:br>
                      <a:r>
                        <a:rPr lang="en-IN" noProof="0" dirty="0"/>
                        <a:t>Then run C:\code\agenticai&gt; </a:t>
                      </a:r>
                      <a:r>
                        <a:rPr lang="en-IN" b="1" noProof="0" dirty="0"/>
                        <a:t>python -m </a:t>
                      </a:r>
                      <a:r>
                        <a:rPr lang="en-IN" b="1" noProof="0" dirty="0" err="1"/>
                        <a:t>travel_agent_project.agents.flight_agent</a:t>
                      </a:r>
                      <a:endParaRPr lang="en-IN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67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8543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0628A-753F-EB8B-C8C3-B9056A9A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B4942-B645-4006-53EA-9C2E288C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37475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Q&amp;A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&amp;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https://platform.openai.com/agent-builder/edit?version=draft&amp;workflow=wf_69560aa66a588190ad36e11802e4954904d79d8565432c4a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Example 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707890"/>
              </p:ext>
            </p:extLst>
          </p:nvPr>
        </p:nvGraphicFramePr>
        <p:xfrm>
          <a:off x="838200" y="1825625"/>
          <a:ext cx="10515597" cy="4216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multiple 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864162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Vector store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OpenAI provides a vector store – Upload our data there and use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our own vector store to reduce </a:t>
                      </a:r>
                      <a:r>
                        <a:rPr lang="en-IN" sz="1400" noProof="0" dirty="0" err="1"/>
                        <a:t>sosts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king		[4	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man		[3	3.5]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woman		[5	3]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orange		[4	-2.5]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111564"/>
              </p:ext>
            </p:extLst>
          </p:nvPr>
        </p:nvGraphicFramePr>
        <p:xfrm>
          <a:off x="1043100" y="1539939"/>
          <a:ext cx="10008078" cy="49529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89004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7219074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Details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Examples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GPT-5</a:t>
                      </a:r>
                      <a:r>
                        <a:rPr lang="en-IN" sz="1800" noProof="0" dirty="0"/>
                        <a:t> (OpenAI)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 err="1"/>
                        <a:t>LLaMA</a:t>
                      </a:r>
                      <a:r>
                        <a:rPr lang="en-IN" sz="1800" noProof="0" dirty="0"/>
                        <a:t> (Meta)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Claude</a:t>
                      </a:r>
                      <a:r>
                        <a:rPr lang="en-IN" sz="1800" noProof="0" dirty="0"/>
                        <a:t> (Anthropic)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Gemini</a:t>
                      </a:r>
                      <a:r>
                        <a:rPr lang="en-IN" sz="1800" noProof="0" dirty="0"/>
                        <a:t> (Google DeepMind) </a:t>
                      </a:r>
                    </a:p>
                    <a:p>
                      <a:pPr>
                        <a:buNone/>
                      </a:pPr>
                      <a:r>
                        <a:rPr lang="en-IN" sz="1800" noProof="0" dirty="0"/>
                        <a:t>• </a:t>
                      </a:r>
                      <a:r>
                        <a:rPr lang="en-IN" sz="1800" b="1" noProof="0" dirty="0"/>
                        <a:t>Mistral</a:t>
                      </a:r>
                      <a:r>
                        <a:rPr lang="en-IN" sz="1800" noProof="0" dirty="0"/>
                        <a:t> (Mistral AI)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1131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Key Capabilities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Answer questions and explain concepts, Generate text — essays, articles, stories, or code , Translate between languages, Summarize large documents,  Engage in natural, context-aware conversation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1131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Applications</a:t>
                      </a:r>
                      <a:endParaRPr lang="en-IN" sz="1800" noProof="0" dirty="0"/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3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Model Name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Fast, cheap, good for search &amp;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6770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 </a:t>
                      </a:r>
                      <a:r>
                        <a:rPr lang="en-US" b="1"/>
                        <a:t>vector database</a:t>
                      </a:r>
                      <a:r>
                        <a:rPr lang="en-US"/>
                        <a:t> (storage + similarity search)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806927"/>
              </p:ext>
            </p:extLst>
          </p:nvPr>
        </p:nvGraphicFramePr>
        <p:xfrm>
          <a:off x="480034" y="5286575"/>
          <a:ext cx="11080700" cy="109728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2828318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959212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Persistent vector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Knowledge interface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Q&amp;A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&amp;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 and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 err="1"/>
              <a:t>LangChain</a:t>
            </a:r>
            <a:r>
              <a:rPr lang="en-IN" noProof="0" dirty="0"/>
              <a:t>: Framework to use LLMs as AI agents with access to external tools (APIs, databases, etc)</a:t>
            </a:r>
          </a:p>
          <a:p>
            <a:r>
              <a:rPr lang="en-IN" noProof="0" dirty="0"/>
              <a:t>Works well for </a:t>
            </a:r>
            <a:r>
              <a:rPr lang="en-IN" b="1" noProof="0" dirty="0"/>
              <a:t>single-step </a:t>
            </a:r>
            <a:r>
              <a:rPr lang="en-IN" noProof="0" dirty="0"/>
              <a:t>or simple </a:t>
            </a:r>
            <a:r>
              <a:rPr lang="en-IN" b="1" noProof="0" dirty="0"/>
              <a:t>request-response workflows</a:t>
            </a:r>
            <a:endParaRPr lang="en-IN" noProof="0" dirty="0"/>
          </a:p>
          <a:p>
            <a:r>
              <a:rPr lang="en-IN" noProof="0" dirty="0"/>
              <a:t>Not ideal for </a:t>
            </a:r>
            <a:r>
              <a:rPr lang="en-IN" b="1" noProof="0" dirty="0"/>
              <a:t>complex, multi-step, stateful workflows</a:t>
            </a:r>
            <a:r>
              <a:rPr lang="en-IN" noProof="0" dirty="0"/>
              <a:t> involving multiple agents or actors interacting over time</a:t>
            </a:r>
            <a:endParaRPr lang="en-IN" b="1" noProof="0" dirty="0"/>
          </a:p>
          <a:p>
            <a:r>
              <a:rPr lang="en-IN" noProof="0" dirty="0"/>
              <a:t>Solution: </a:t>
            </a:r>
            <a:r>
              <a:rPr lang="en-IN" b="1" noProof="0" dirty="0" err="1"/>
              <a:t>LangGraph</a:t>
            </a:r>
            <a:endParaRPr lang="en-IN" b="1" noProof="0" dirty="0"/>
          </a:p>
          <a:p>
            <a:r>
              <a:rPr lang="en-IN" b="1" noProof="0" dirty="0" err="1"/>
              <a:t>LangGraph</a:t>
            </a:r>
            <a:r>
              <a:rPr lang="en-IN" noProof="0" dirty="0"/>
              <a:t>: Designed for </a:t>
            </a:r>
            <a:r>
              <a:rPr lang="en-IN" b="1" noProof="0" dirty="0"/>
              <a:t>stateful</a:t>
            </a:r>
            <a:r>
              <a:rPr lang="en-IN" noProof="0" dirty="0"/>
              <a:t>, </a:t>
            </a:r>
            <a:r>
              <a:rPr lang="en-IN" b="1" noProof="0" dirty="0"/>
              <a:t>multi-actor applications </a:t>
            </a:r>
            <a:r>
              <a:rPr lang="en-IN" noProof="0" dirty="0"/>
              <a:t>with LLMs</a:t>
            </a:r>
          </a:p>
          <a:p>
            <a:r>
              <a:rPr lang="en-IN" noProof="0" dirty="0"/>
              <a:t>Allows building </a:t>
            </a:r>
            <a:r>
              <a:rPr lang="en-IN" b="1" noProof="0" dirty="0"/>
              <a:t>complex workflows</a:t>
            </a:r>
            <a:r>
              <a:rPr lang="en-IN" noProof="0" dirty="0"/>
              <a:t> where multiple agents collaborate, maintain memory, and handle dynamic execution</a:t>
            </a:r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B032-1470-C12B-7DEA-E0AA91E8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LangChain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0CFB9F-E282-C8F6-E8FA-5ABD0DCD9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117436"/>
              </p:ext>
            </p:extLst>
          </p:nvPr>
        </p:nvGraphicFramePr>
        <p:xfrm>
          <a:off x="760836" y="1476617"/>
          <a:ext cx="10463250" cy="508912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177808">
                  <a:extLst>
                    <a:ext uri="{9D8B030D-6E8A-4147-A177-3AD203B41FA5}">
                      <a16:colId xmlns:a16="http://schemas.microsoft.com/office/drawing/2014/main" val="534226007"/>
                    </a:ext>
                  </a:extLst>
                </a:gridCol>
                <a:gridCol w="3985667">
                  <a:extLst>
                    <a:ext uri="{9D8B030D-6E8A-4147-A177-3AD203B41FA5}">
                      <a16:colId xmlns:a16="http://schemas.microsoft.com/office/drawing/2014/main" val="3759792275"/>
                    </a:ext>
                  </a:extLst>
                </a:gridCol>
                <a:gridCol w="4299775">
                  <a:extLst>
                    <a:ext uri="{9D8B030D-6E8A-4147-A177-3AD203B41FA5}">
                      <a16:colId xmlns:a16="http://schemas.microsoft.com/office/drawing/2014/main" val="359770987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Concept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 / Notes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915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LangChain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 framework to build applications around LLMs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Helps manage prompts, chains, agents, and memory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29789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core language model used for generating text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OpenAI GPT, LLaMA, GPT-OSS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42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Prompt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Input text or instructions for the LLM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"Summarize this text in one sentence"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316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Sequence of steps combining multiple LLM calls or processing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Summarization → Translation → Formatting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1934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Agent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that can take actions using logic or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Calculator agent, QA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01348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Keeps context across multiple interactions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Remembers user preferences or conversation history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98659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ReAct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Reasoning + Action pattern for agents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decides whether to think or act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41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Schema / Messages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Structured format for inputs/outputs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HumanMessage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AIMessage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SystemMessage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37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9184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E08-2CDF-C0E7-D294-C3BC0F1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Examples (</a:t>
            </a:r>
            <a:r>
              <a:rPr lang="it-IT" dirty="0"/>
              <a:t>C:\code\agenticai\9_general\langchain_basics)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C9F71F-8066-6C3E-A1D7-5F03BA1AEC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langchain_1_calculator_ollama.py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calculator using Ollama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langchain_1_calculator_openai.py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Same example using OpenAI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langchain_2_tavily_search_tool.py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Agent primitive, Tool (</a:t>
                      </a:r>
                      <a:r>
                        <a:rPr lang="en-IN" dirty="0" err="1"/>
                        <a:t>Tavily</a:t>
                      </a:r>
                      <a:r>
                        <a:rPr lang="en-IN" dirty="0"/>
                        <a:t> search)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71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A357B1C-A6B1-A755-CE98-12A06AD8F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42351"/>
              </p:ext>
            </p:extLst>
          </p:nvPr>
        </p:nvGraphicFramePr>
        <p:xfrm>
          <a:off x="474650" y="1825623"/>
          <a:ext cx="11314827" cy="4789924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539067873"/>
                    </a:ext>
                  </a:extLst>
                </a:gridCol>
                <a:gridCol w="4188091">
                  <a:extLst>
                    <a:ext uri="{9D8B030D-6E8A-4147-A177-3AD203B41FA5}">
                      <a16:colId xmlns:a16="http://schemas.microsoft.com/office/drawing/2014/main" val="1733818292"/>
                    </a:ext>
                  </a:extLst>
                </a:gridCol>
                <a:gridCol w="4865166">
                  <a:extLst>
                    <a:ext uri="{9D8B030D-6E8A-4147-A177-3AD203B41FA5}">
                      <a16:colId xmlns:a16="http://schemas.microsoft.com/office/drawing/2014/main" val="27456359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AI Agent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Agentic AI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75037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Basic idea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“Does what it is told”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“Figures out what to do to achieve a goal”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3973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Level of autonomy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13013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Decision making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Mostly reactive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Proactive and goal-driven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9737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 handling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Executes predefined goals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Can break goals into sub-goals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23210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Memory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Usually short-term or task-specific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Often has short-term and long-term memory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20835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Tool usage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Uses fixed tools when instructed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Chooses and uses tools on its own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27245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Adaptability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 to moderate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453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Learning from feedback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 or none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Can improve behavior over time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3152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Workflow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Linear or rule-based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Iterative and dynamic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29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Human involvement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Frequent guidance required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Minimal supervision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9340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Chatbot answering FAQs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Auto-research assistant that plans, searches, writes, and refines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450232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Typical use cases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Customer support, simple automation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Research agents, coding agents, autonomous systems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96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2C42-D7A6-3955-158D-394FB16F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8D0F-0697-A494-7718-238D867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4254"/>
          </a:xfrm>
        </p:spPr>
        <p:txBody>
          <a:bodyPr>
            <a:normAutofit fontScale="90000"/>
          </a:bodyPr>
          <a:lstStyle/>
          <a:p>
            <a:r>
              <a:rPr lang="en-IN" noProof="0" dirty="0" err="1"/>
              <a:t>LangChain</a:t>
            </a:r>
            <a:r>
              <a:rPr lang="en-IN" noProof="0" dirty="0"/>
              <a:t> versus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03E528-C456-D6E5-6A45-8AD2408F1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168604"/>
              </p:ext>
            </p:extLst>
          </p:nvPr>
        </p:nvGraphicFramePr>
        <p:xfrm>
          <a:off x="921380" y="823658"/>
          <a:ext cx="10323645" cy="56015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125">
                  <a:extLst>
                    <a:ext uri="{9D8B030D-6E8A-4147-A177-3AD203B41FA5}">
                      <a16:colId xmlns:a16="http://schemas.microsoft.com/office/drawing/2014/main" val="2346622512"/>
                    </a:ext>
                  </a:extLst>
                </a:gridCol>
                <a:gridCol w="3999628">
                  <a:extLst>
                    <a:ext uri="{9D8B030D-6E8A-4147-A177-3AD203B41FA5}">
                      <a16:colId xmlns:a16="http://schemas.microsoft.com/office/drawing/2014/main" val="982790813"/>
                    </a:ext>
                  </a:extLst>
                </a:gridCol>
                <a:gridCol w="4257892">
                  <a:extLst>
                    <a:ext uri="{9D8B030D-6E8A-4147-A177-3AD203B41FA5}">
                      <a16:colId xmlns:a16="http://schemas.microsoft.com/office/drawing/2014/main" val="1860951309"/>
                    </a:ext>
                  </a:extLst>
                </a:gridCol>
              </a:tblGrid>
              <a:tr h="324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LangChain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LangGraph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707437247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Use LLMs as agents with access to external tools (APIs, databases, etc.)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 complex, stateful, multi-agent applications with LLMs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11167962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Workflow type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Simple, single-step or short workflows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Complex, multi-step, long-running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673393596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involved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Usually one agent handling requests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Multiple agents collaborating and interacting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219371625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State management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Minimal or stateless; memory handled externally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 memory/state tracking across interactions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81419289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Dynamic execution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Limited; follows predefined steps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dynamic branching, agent coordination, and runtime decisions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4125623054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Chatbots, calculators, document queries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Automation systems, multi-agent orchestration, AI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39083421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curve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Easier; basic LLM + tools interface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Steeper; requires understanding of agents, state, and coordination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449461024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Relationship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Foundational concepts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Builds on and extends </a:t>
                      </a:r>
                      <a:r>
                        <a:rPr lang="en-IN" sz="1800" noProof="0" dirty="0" err="1"/>
                        <a:t>LangChain</a:t>
                      </a:r>
                      <a:r>
                        <a:rPr lang="en-IN" sz="1800" noProof="0" dirty="0"/>
                        <a:t> principles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707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693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&amp;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71259</TotalTime>
  <Words>34092</Words>
  <Application>Microsoft Office PowerPoint</Application>
  <PresentationFormat>Widescreen</PresentationFormat>
  <Paragraphs>5185</Paragraphs>
  <Slides>294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294</vt:i4>
      </vt:variant>
    </vt:vector>
  </HeadingPairs>
  <TitlesOfParts>
    <vt:vector size="307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 Building Blocks</vt:lpstr>
      <vt:lpstr>Agentic System Types</vt:lpstr>
      <vt:lpstr>Agentic AI: Key Ideas</vt:lpstr>
      <vt:lpstr>Multiagent Architecture</vt:lpstr>
      <vt:lpstr>Agentic AI Best Practices</vt:lpstr>
      <vt:lpstr>Agentic AI Frameworks/Technologies</vt:lpstr>
      <vt:lpstr>Agentic AI Architectures and Design Patterns</vt:lpstr>
      <vt:lpstr>Agentic AI Architecture</vt:lpstr>
      <vt:lpstr>Agentic AI Architecture Types</vt:lpstr>
      <vt:lpstr>Key Components of an Agentic AI System</vt:lpstr>
      <vt:lpstr>Agentic AI Design Patterns</vt:lpstr>
      <vt:lpstr>ReWOO Example</vt:lpstr>
      <vt:lpstr>Designing an Agent</vt:lpstr>
      <vt:lpstr>Hands-On: Steps</vt:lpstr>
      <vt:lpstr>Local Machine Setup</vt:lpstr>
      <vt:lpstr>Using LLMs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PowerPoint Presentation</vt:lpstr>
      <vt:lpstr>Function (Tool) Calling Workflow</vt:lpstr>
      <vt:lpstr>Tool Workflow</vt:lpstr>
      <vt:lpstr>Function (Tool) Calling</vt:lpstr>
      <vt:lpstr>What is RAG?</vt:lpstr>
      <vt:lpstr>Agentic RAG</vt:lpstr>
      <vt:lpstr>Traditional Versus Agentic RAG: Code Differences</vt:lpstr>
      <vt:lpstr>2D Vector Embeddings Example</vt:lpstr>
      <vt:lpstr>Embedding and Vector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3) LangGraph</vt:lpstr>
      <vt:lpstr>Evolution of Approaches to Work with LLMs</vt:lpstr>
      <vt:lpstr>Comparison of the Approaches</vt:lpstr>
      <vt:lpstr>LangChain and LangGraph</vt:lpstr>
      <vt:lpstr>LangChain</vt:lpstr>
      <vt:lpstr>Code Examples (C:\code\agenticai\9_general\langchain_basics)</vt:lpstr>
      <vt:lpstr>LangChain versus LangGraph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Design and Architecture Principles</vt:lpstr>
      <vt:lpstr>Design and Architecture 1) The Basics</vt:lpstr>
      <vt:lpstr>Agentic AI Architecture: Main Principles</vt:lpstr>
      <vt:lpstr>Evolution of Autonomous Agents</vt:lpstr>
      <vt:lpstr>Memory</vt:lpstr>
      <vt:lpstr>Reasoning</vt:lpstr>
      <vt:lpstr>Tool Use</vt:lpstr>
      <vt:lpstr>When to Use an Agent Architecture? </vt:lpstr>
      <vt:lpstr>   Design and Architecture 2) Goal Decomposition and Planning</vt:lpstr>
      <vt:lpstr>Goal Decomposition</vt:lpstr>
      <vt:lpstr>Goal Decomposition Patterns</vt:lpstr>
      <vt:lpstr>Goal Decomposition Patterns: Key Aspects</vt:lpstr>
      <vt:lpstr>Best Practices</vt:lpstr>
      <vt:lpstr>Caching in Python</vt:lpstr>
      <vt:lpstr>Possible Pitfalls in Planning</vt:lpstr>
      <vt:lpstr>Design and Architecture 3) Reflection</vt:lpstr>
      <vt:lpstr>Reflection Loop</vt:lpstr>
      <vt:lpstr>ReAct</vt:lpstr>
      <vt:lpstr>ReAct Versus Reflection</vt:lpstr>
      <vt:lpstr>Design and Architecture 4) Multi-Agent Collaboration Models</vt:lpstr>
      <vt:lpstr>Patterns</vt:lpstr>
      <vt:lpstr>Patterns</vt:lpstr>
      <vt:lpstr>Patterns</vt:lpstr>
      <vt:lpstr>Patterns</vt:lpstr>
      <vt:lpstr>Design and Architecture 5) Monolithic and Micro-Agent Architectures</vt:lpstr>
      <vt:lpstr>Monolithic versus Micro-Agent Architectures</vt:lpstr>
      <vt:lpstr>Stateful Versus Stateless</vt:lpstr>
      <vt:lpstr>Design and Architecture 6) Vector Embeddings</vt:lpstr>
      <vt:lpstr>Vector Embeddings</vt:lpstr>
      <vt:lpstr>Design and Architecture 7) Observability and Testing</vt:lpstr>
      <vt:lpstr>Observability</vt:lpstr>
      <vt:lpstr>Unit Testing</vt:lpstr>
      <vt:lpstr>Mocking LLM Calls</vt:lpstr>
      <vt:lpstr>Contract Testing for Custom Tools</vt:lpstr>
      <vt:lpstr>Contract Testing for Custom Tools</vt:lpstr>
      <vt:lpstr>Flight MCP Client and Agent</vt:lpstr>
      <vt:lpstr>PhiData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530</cp:revision>
  <dcterms:created xsi:type="dcterms:W3CDTF">2025-07-21T11:47:41Z</dcterms:created>
  <dcterms:modified xsi:type="dcterms:W3CDTF">2026-01-09T09:28:40Z</dcterms:modified>
</cp:coreProperties>
</file>